
<file path=[Content_Types].xml><?xml version="1.0" encoding="utf-8"?>
<Types xmlns="http://schemas.openxmlformats.org/package/2006/content-types">
  <Default Extension="gif" ContentType="image/gif"/>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9" r:id="rId1"/>
  </p:sldMasterIdLst>
  <p:notesMasterIdLst>
    <p:notesMasterId r:id="rId16"/>
  </p:notesMasterIdLst>
  <p:sldIdLst>
    <p:sldId id="256" r:id="rId2"/>
    <p:sldId id="526" r:id="rId3"/>
    <p:sldId id="360" r:id="rId4"/>
    <p:sldId id="257" r:id="rId5"/>
    <p:sldId id="264" r:id="rId6"/>
    <p:sldId id="266" r:id="rId7"/>
    <p:sldId id="525" r:id="rId8"/>
    <p:sldId id="527" r:id="rId9"/>
    <p:sldId id="524" r:id="rId10"/>
    <p:sldId id="496" r:id="rId11"/>
    <p:sldId id="347" r:id="rId12"/>
    <p:sldId id="366" r:id="rId13"/>
    <p:sldId id="359" r:id="rId14"/>
    <p:sldId id="517"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1" d="100"/>
          <a:sy n="61" d="100"/>
        </p:scale>
        <p:origin x="84" y="1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28C176-939D-418A-BEA6-55F2738E287D}" type="datetimeFigureOut">
              <a:rPr lang="en-GB" smtClean="0"/>
              <a:t>29/09/2022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EB8BF6-EB76-4507-BB60-E914F0ED7AF0}" type="slidenum">
              <a:rPr lang="en-GB" smtClean="0"/>
              <a:t>‹#›</a:t>
            </a:fld>
            <a:endParaRPr lang="en-GB"/>
          </a:p>
        </p:txBody>
      </p:sp>
    </p:spTree>
    <p:extLst>
      <p:ext uri="{BB962C8B-B14F-4D97-AF65-F5344CB8AC3E}">
        <p14:creationId xmlns:p14="http://schemas.microsoft.com/office/powerpoint/2010/main" val="31686193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twitter.com/twitter/"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twitter.com/google/"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Similarly </a:t>
            </a:r>
            <a:r>
              <a:rPr lang="en-GB" dirty="0" err="1"/>
              <a:t>vindicative</a:t>
            </a:r>
            <a:r>
              <a:rPr lang="en-GB" dirty="0"/>
              <a:t> AI (plus simulation)</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AM: The Allied </a:t>
            </a:r>
            <a:r>
              <a:rPr lang="en-US" sz="1200" b="0" i="0" kern="1200" dirty="0" err="1">
                <a:solidFill>
                  <a:schemeClr val="tx1"/>
                </a:solidFill>
                <a:effectLst/>
                <a:latin typeface="+mn-lt"/>
                <a:ea typeface="+mn-ea"/>
                <a:cs typeface="+mn-cs"/>
              </a:rPr>
              <a:t>Mastercomputer</a:t>
            </a:r>
            <a:r>
              <a:rPr lang="en-US" sz="1200" b="0" i="0" kern="1200" dirty="0">
                <a:solidFill>
                  <a:schemeClr val="tx1"/>
                </a:solidFill>
                <a:effectLst/>
                <a:latin typeface="+mn-lt"/>
                <a:ea typeface="+mn-ea"/>
                <a:cs typeface="+mn-cs"/>
              </a:rPr>
              <a:t> or AM. later called "Adaptive Manipulator". Finally, "AM" stands for "Aggressive Menace“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rgbClr val="FF0000"/>
                </a:solidFill>
                <a:effectLst/>
                <a:latin typeface="+mn-lt"/>
                <a:ea typeface="+mn-ea"/>
                <a:cs typeface="+mn-cs"/>
              </a:rPr>
              <a:t>– I AM analogy</a:t>
            </a:r>
          </a:p>
          <a:p>
            <a:endParaRPr lang="en-GB" dirty="0"/>
          </a:p>
          <a:p>
            <a:r>
              <a:rPr lang="en-US" sz="1200" b="0" i="0" kern="1200" dirty="0">
                <a:solidFill>
                  <a:schemeClr val="tx1"/>
                </a:solidFill>
                <a:effectLst/>
                <a:latin typeface="+mn-lt"/>
                <a:ea typeface="+mn-ea"/>
                <a:cs typeface="+mn-cs"/>
              </a:rPr>
              <a:t>“Stomachs that were merely cauldrons of acid, bubbling, foaming, always shooting spears of sliver-thin pain into our chests. It was the pain of the terminal ulcer, terminal cancer, terminal paresis. It was unending pain … And we passed through the cavern of rats. And we passed through the path of boiling steam. And we passed through the country of the blind. And we passed through the slough of despond. And we passed through the vale of tears. And we came, finally, to the ice caverns.” </a:t>
            </a:r>
          </a:p>
          <a:p>
            <a:endParaRPr lang="en-GB" dirty="0"/>
          </a:p>
        </p:txBody>
      </p:sp>
      <p:sp>
        <p:nvSpPr>
          <p:cNvPr id="4" name="Slide Number Placeholder 3"/>
          <p:cNvSpPr>
            <a:spLocks noGrp="1"/>
          </p:cNvSpPr>
          <p:nvPr>
            <p:ph type="sldNum" sz="quarter" idx="5"/>
          </p:nvPr>
        </p:nvSpPr>
        <p:spPr/>
        <p:txBody>
          <a:bodyPr/>
          <a:lstStyle/>
          <a:p>
            <a:fld id="{B00A6DD1-666A-4EE6-AF43-036008EB7403}" type="slidenum">
              <a:rPr lang="en-GB" smtClean="0"/>
              <a:t>3</a:t>
            </a:fld>
            <a:endParaRPr lang="en-GB"/>
          </a:p>
        </p:txBody>
      </p:sp>
    </p:spTree>
    <p:extLst>
      <p:ext uri="{BB962C8B-B14F-4D97-AF65-F5344CB8AC3E}">
        <p14:creationId xmlns:p14="http://schemas.microsoft.com/office/powerpoint/2010/main" val="10312006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Simulated Hell and RB</a:t>
            </a:r>
          </a:p>
        </p:txBody>
      </p:sp>
      <p:sp>
        <p:nvSpPr>
          <p:cNvPr id="4" name="Slide Number Placeholder 3"/>
          <p:cNvSpPr>
            <a:spLocks noGrp="1"/>
          </p:cNvSpPr>
          <p:nvPr>
            <p:ph type="sldNum" sz="quarter" idx="5"/>
          </p:nvPr>
        </p:nvSpPr>
        <p:spPr/>
        <p:txBody>
          <a:bodyPr/>
          <a:lstStyle/>
          <a:p>
            <a:fld id="{B00A6DD1-666A-4EE6-AF43-036008EB7403}" type="slidenum">
              <a:rPr lang="en-GB" smtClean="0"/>
              <a:t>4</a:t>
            </a:fld>
            <a:endParaRPr lang="en-GB"/>
          </a:p>
        </p:txBody>
      </p:sp>
    </p:spTree>
    <p:extLst>
      <p:ext uri="{BB962C8B-B14F-4D97-AF65-F5344CB8AC3E}">
        <p14:creationId xmlns:p14="http://schemas.microsoft.com/office/powerpoint/2010/main" val="7308059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Harry Potter and the Methods of Rationality</a:t>
            </a:r>
          </a:p>
        </p:txBody>
      </p:sp>
      <p:sp>
        <p:nvSpPr>
          <p:cNvPr id="4" name="Slide Number Placeholder 3"/>
          <p:cNvSpPr>
            <a:spLocks noGrp="1"/>
          </p:cNvSpPr>
          <p:nvPr>
            <p:ph type="sldNum" sz="quarter" idx="5"/>
          </p:nvPr>
        </p:nvSpPr>
        <p:spPr/>
        <p:txBody>
          <a:bodyPr/>
          <a:lstStyle/>
          <a:p>
            <a:fld id="{B00A6DD1-666A-4EE6-AF43-036008EB7403}" type="slidenum">
              <a:rPr lang="en-GB" smtClean="0"/>
              <a:t>6</a:t>
            </a:fld>
            <a:endParaRPr lang="en-GB"/>
          </a:p>
        </p:txBody>
      </p:sp>
    </p:spTree>
    <p:extLst>
      <p:ext uri="{BB962C8B-B14F-4D97-AF65-F5344CB8AC3E}">
        <p14:creationId xmlns:p14="http://schemas.microsoft.com/office/powerpoint/2010/main" val="42201901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B5ECAE6-83D8-4E47-A073-B53550451CE1}" type="slidenum">
              <a:rPr lang="en-GB" smtClean="0"/>
              <a:t>10</a:t>
            </a:fld>
            <a:endParaRPr lang="en-GB"/>
          </a:p>
        </p:txBody>
      </p:sp>
    </p:spTree>
    <p:extLst>
      <p:ext uri="{BB962C8B-B14F-4D97-AF65-F5344CB8AC3E}">
        <p14:creationId xmlns:p14="http://schemas.microsoft.com/office/powerpoint/2010/main" val="4891379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Keith Coleman: </a:t>
            </a:r>
            <a:r>
              <a:rPr lang="en-US" sz="1200" b="0" i="0" kern="1200" dirty="0">
                <a:solidFill>
                  <a:schemeClr val="tx1"/>
                </a:solidFill>
                <a:effectLst/>
                <a:latin typeface="+mn-lt"/>
                <a:ea typeface="+mn-ea"/>
                <a:cs typeface="+mn-cs"/>
              </a:rPr>
              <a:t>VP Product </a:t>
            </a:r>
            <a:r>
              <a:rPr lang="en-US" sz="1200" b="0" i="0" u="none" strike="noStrike" kern="1200" dirty="0">
                <a:solidFill>
                  <a:schemeClr val="tx1"/>
                </a:solidFill>
                <a:effectLst/>
                <a:latin typeface="+mn-lt"/>
                <a:ea typeface="+mn-ea"/>
                <a:cs typeface="+mn-cs"/>
                <a:hlinkClick r:id="rId3"/>
              </a:rPr>
              <a:t>@</a:t>
            </a:r>
            <a:r>
              <a:rPr lang="en-US" sz="1200" b="0" i="0" u="sng" strike="noStrike" kern="1200" dirty="0">
                <a:solidFill>
                  <a:schemeClr val="tx1"/>
                </a:solidFill>
                <a:effectLst/>
                <a:latin typeface="+mn-lt"/>
                <a:ea typeface="+mn-ea"/>
                <a:cs typeface="+mn-cs"/>
                <a:hlinkClick r:id="rId3"/>
              </a:rPr>
              <a:t>twitter</a:t>
            </a:r>
            <a:r>
              <a:rPr lang="en-US" sz="1200" b="0" i="0" kern="1200" dirty="0">
                <a:solidFill>
                  <a:schemeClr val="tx1"/>
                </a:solidFill>
                <a:effectLst/>
                <a:latin typeface="+mn-lt"/>
                <a:ea typeface="+mn-ea"/>
                <a:cs typeface="+mn-cs"/>
              </a:rPr>
              <a:t>. Previously CEO at Yes Inc, </a:t>
            </a:r>
            <a:r>
              <a:rPr lang="en-US" sz="1200" b="0" i="0" u="none" strike="noStrike" kern="1200" dirty="0">
                <a:solidFill>
                  <a:schemeClr val="tx1"/>
                </a:solidFill>
                <a:effectLst/>
                <a:latin typeface="+mn-lt"/>
                <a:ea typeface="+mn-ea"/>
                <a:cs typeface="+mn-cs"/>
                <a:hlinkClick r:id="rId4"/>
              </a:rPr>
              <a:t>@</a:t>
            </a:r>
            <a:r>
              <a:rPr lang="en-US" sz="1200" b="0" i="0" u="sng" strike="noStrike" kern="1200" dirty="0">
                <a:solidFill>
                  <a:schemeClr val="tx1"/>
                </a:solidFill>
                <a:effectLst/>
                <a:latin typeface="+mn-lt"/>
                <a:ea typeface="+mn-ea"/>
                <a:cs typeface="+mn-cs"/>
                <a:hlinkClick r:id="rId4"/>
              </a:rPr>
              <a:t>google</a:t>
            </a:r>
            <a:r>
              <a:rPr lang="en-US" sz="1200" b="0" i="0" kern="1200" dirty="0">
                <a:solidFill>
                  <a:schemeClr val="tx1"/>
                </a:solidFill>
                <a:effectLst/>
                <a:latin typeface="+mn-lt"/>
                <a:ea typeface="+mn-ea"/>
                <a:cs typeface="+mn-cs"/>
              </a:rPr>
              <a:t> San Francisco, CA</a:t>
            </a:r>
          </a:p>
          <a:p>
            <a:r>
              <a:rPr lang="en-US" sz="1200" b="0" i="0" kern="1200" dirty="0">
                <a:solidFill>
                  <a:schemeClr val="tx1"/>
                </a:solidFill>
                <a:effectLst/>
                <a:latin typeface="+mn-lt"/>
                <a:ea typeface="+mn-ea"/>
                <a:cs typeface="+mn-cs"/>
              </a:rPr>
              <a:t>Need to hype??</a:t>
            </a:r>
          </a:p>
          <a:p>
            <a:endParaRPr lang="en-GB" dirty="0"/>
          </a:p>
        </p:txBody>
      </p:sp>
      <p:sp>
        <p:nvSpPr>
          <p:cNvPr id="4" name="Slide Number Placeholder 3"/>
          <p:cNvSpPr>
            <a:spLocks noGrp="1"/>
          </p:cNvSpPr>
          <p:nvPr>
            <p:ph type="sldNum" sz="quarter" idx="5"/>
          </p:nvPr>
        </p:nvSpPr>
        <p:spPr/>
        <p:txBody>
          <a:bodyPr/>
          <a:lstStyle/>
          <a:p>
            <a:fld id="{D1144358-F05B-44E7-87EF-410FD12358EB}" type="slidenum">
              <a:rPr lang="en-GB" smtClean="0"/>
              <a:t>11</a:t>
            </a:fld>
            <a:endParaRPr lang="en-GB"/>
          </a:p>
        </p:txBody>
      </p:sp>
    </p:spTree>
    <p:extLst>
      <p:ext uri="{BB962C8B-B14F-4D97-AF65-F5344CB8AC3E}">
        <p14:creationId xmlns:p14="http://schemas.microsoft.com/office/powerpoint/2010/main" val="35919020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uncanny from liminality</a:t>
            </a:r>
          </a:p>
          <a:p>
            <a:r>
              <a:rPr lang="en-GB" dirty="0"/>
              <a:t>Liminal creatures – neither one thing or another but transverse domains. </a:t>
            </a:r>
            <a:r>
              <a:rPr lang="en-GB" dirty="0" err="1"/>
              <a:t>E.g.s</a:t>
            </a:r>
            <a:r>
              <a:rPr lang="en-GB" dirty="0"/>
              <a:t> here. Some are both wise and bestial, alive and dead.</a:t>
            </a:r>
          </a:p>
          <a:p>
            <a:r>
              <a:rPr lang="en-GB" dirty="0"/>
              <a:t>Frankenstein’s synergy with AI Narratives</a:t>
            </a:r>
          </a:p>
        </p:txBody>
      </p:sp>
      <p:sp>
        <p:nvSpPr>
          <p:cNvPr id="4" name="Slide Number Placeholder 3"/>
          <p:cNvSpPr>
            <a:spLocks noGrp="1"/>
          </p:cNvSpPr>
          <p:nvPr>
            <p:ph type="sldNum" sz="quarter" idx="10"/>
          </p:nvPr>
        </p:nvSpPr>
        <p:spPr/>
        <p:txBody>
          <a:bodyPr/>
          <a:lstStyle/>
          <a:p>
            <a:fld id="{CEAC3D3F-EFD8-4180-8013-DE9777A7F597}" type="slidenum">
              <a:rPr lang="en-GB" smtClean="0"/>
              <a:t>13</a:t>
            </a:fld>
            <a:endParaRPr lang="en-GB"/>
          </a:p>
        </p:txBody>
      </p:sp>
    </p:spTree>
    <p:extLst>
      <p:ext uri="{BB962C8B-B14F-4D97-AF65-F5344CB8AC3E}">
        <p14:creationId xmlns:p14="http://schemas.microsoft.com/office/powerpoint/2010/main" val="18613126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0D4E46AA-1EC0-4433-9956-E798E94A6FB7}" type="datetimeFigureOut">
              <a:rPr lang="en-US" smtClean="0"/>
              <a:t>9/29/2022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0C38C08-47C7-4847-B0BE-B9D8DEEB3D1B}" type="slidenum">
              <a:rPr lang="en-US" smtClean="0"/>
              <a:t>‹#›</a:t>
            </a:fld>
            <a:endParaRPr lang="en-US"/>
          </a:p>
        </p:txBody>
      </p:sp>
    </p:spTree>
    <p:extLst>
      <p:ext uri="{BB962C8B-B14F-4D97-AF65-F5344CB8AC3E}">
        <p14:creationId xmlns:p14="http://schemas.microsoft.com/office/powerpoint/2010/main" val="945699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4E46AA-1EC0-4433-9956-E798E94A6FB7}" type="datetimeFigureOut">
              <a:rPr lang="en-US" smtClean="0"/>
              <a:t>9/29/2022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C38C08-47C7-4847-B0BE-B9D8DEEB3D1B}" type="slidenum">
              <a:rPr lang="en-US" smtClean="0"/>
              <a:t>‹#›</a:t>
            </a:fld>
            <a:endParaRPr lang="en-US"/>
          </a:p>
        </p:txBody>
      </p:sp>
    </p:spTree>
    <p:extLst>
      <p:ext uri="{BB962C8B-B14F-4D97-AF65-F5344CB8AC3E}">
        <p14:creationId xmlns:p14="http://schemas.microsoft.com/office/powerpoint/2010/main" val="29973114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D4E46AA-1EC0-4433-9956-E798E94A6FB7}" type="datetimeFigureOut">
              <a:rPr lang="en-US" smtClean="0"/>
              <a:t>9/29/2022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C38C08-47C7-4847-B0BE-B9D8DEEB3D1B}" type="slidenum">
              <a:rPr lang="en-US" smtClean="0"/>
              <a:t>‹#›</a:t>
            </a:fld>
            <a:endParaRPr lang="en-US"/>
          </a:p>
        </p:txBody>
      </p:sp>
    </p:spTree>
    <p:extLst>
      <p:ext uri="{BB962C8B-B14F-4D97-AF65-F5344CB8AC3E}">
        <p14:creationId xmlns:p14="http://schemas.microsoft.com/office/powerpoint/2010/main" val="35245629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D4E46AA-1EC0-4433-9956-E798E94A6FB7}" type="datetimeFigureOut">
              <a:rPr lang="en-US" smtClean="0"/>
              <a:t>9/29/2022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C38C08-47C7-4847-B0BE-B9D8DEEB3D1B}" type="slidenum">
              <a:rPr lang="en-US" smtClean="0"/>
              <a:t>‹#›</a:t>
            </a:fld>
            <a:endParaRPr lang="en-US"/>
          </a:p>
        </p:txBody>
      </p:sp>
    </p:spTree>
    <p:extLst>
      <p:ext uri="{BB962C8B-B14F-4D97-AF65-F5344CB8AC3E}">
        <p14:creationId xmlns:p14="http://schemas.microsoft.com/office/powerpoint/2010/main" val="19331233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D4E46AA-1EC0-4433-9956-E798E94A6FB7}" type="datetimeFigureOut">
              <a:rPr lang="en-US" smtClean="0"/>
              <a:pPr/>
              <a:t>9/29/2022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0C38C08-47C7-4847-B0BE-B9D8DEEB3D1B}" type="slidenum">
              <a:rPr lang="en-US" smtClean="0"/>
              <a:pPr/>
              <a:t>‹#›</a:t>
            </a:fld>
            <a:endParaRPr lang="en-US" dirty="0"/>
          </a:p>
        </p:txBody>
      </p:sp>
    </p:spTree>
    <p:extLst>
      <p:ext uri="{BB962C8B-B14F-4D97-AF65-F5344CB8AC3E}">
        <p14:creationId xmlns:p14="http://schemas.microsoft.com/office/powerpoint/2010/main" val="34346154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D4E46AA-1EC0-4433-9956-E798E94A6FB7}" type="datetimeFigureOut">
              <a:rPr lang="en-US" smtClean="0"/>
              <a:t>9/29/2022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0C38C08-47C7-4847-B0BE-B9D8DEEB3D1B}" type="slidenum">
              <a:rPr lang="en-US" smtClean="0"/>
              <a:t>‹#›</a:t>
            </a:fld>
            <a:endParaRPr lang="en-US"/>
          </a:p>
        </p:txBody>
      </p:sp>
    </p:spTree>
    <p:extLst>
      <p:ext uri="{BB962C8B-B14F-4D97-AF65-F5344CB8AC3E}">
        <p14:creationId xmlns:p14="http://schemas.microsoft.com/office/powerpoint/2010/main" val="27812593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4E46AA-1EC0-4433-9956-E798E94A6FB7}" type="datetimeFigureOut">
              <a:rPr lang="en-US" smtClean="0"/>
              <a:t>9/29/2022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0C38C08-47C7-4847-B0BE-B9D8DEEB3D1B}" type="slidenum">
              <a:rPr lang="en-US" smtClean="0"/>
              <a:t>‹#›</a:t>
            </a:fld>
            <a:endParaRPr lang="en-US"/>
          </a:p>
        </p:txBody>
      </p:sp>
    </p:spTree>
    <p:extLst>
      <p:ext uri="{BB962C8B-B14F-4D97-AF65-F5344CB8AC3E}">
        <p14:creationId xmlns:p14="http://schemas.microsoft.com/office/powerpoint/2010/main" val="17623709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D4E46AA-1EC0-4433-9956-E798E94A6FB7}" type="datetimeFigureOut">
              <a:rPr lang="en-US" smtClean="0"/>
              <a:t>9/29/2022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C38C08-47C7-4847-B0BE-B9D8DEEB3D1B}" type="slidenum">
              <a:rPr lang="en-US" smtClean="0"/>
              <a:t>‹#›</a:t>
            </a:fld>
            <a:endParaRPr lang="en-US"/>
          </a:p>
        </p:txBody>
      </p:sp>
    </p:spTree>
    <p:extLst>
      <p:ext uri="{BB962C8B-B14F-4D97-AF65-F5344CB8AC3E}">
        <p14:creationId xmlns:p14="http://schemas.microsoft.com/office/powerpoint/2010/main" val="2400135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D4E46AA-1EC0-4433-9956-E798E94A6FB7}" type="datetimeFigureOut">
              <a:rPr lang="en-US" smtClean="0"/>
              <a:pPr/>
              <a:t>9/29/2022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0C38C08-47C7-4847-B0BE-B9D8DEEB3D1B}" type="slidenum">
              <a:rPr lang="en-US" smtClean="0"/>
              <a:pPr/>
              <a:t>‹#›</a:t>
            </a:fld>
            <a:endParaRPr lang="en-US" dirty="0"/>
          </a:p>
        </p:txBody>
      </p:sp>
    </p:spTree>
    <p:extLst>
      <p:ext uri="{BB962C8B-B14F-4D97-AF65-F5344CB8AC3E}">
        <p14:creationId xmlns:p14="http://schemas.microsoft.com/office/powerpoint/2010/main" val="10070571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D4E46AA-1EC0-4433-9956-E798E94A6FB7}" type="datetimeFigureOut">
              <a:rPr lang="en-US" smtClean="0"/>
              <a:pPr/>
              <a:t>9/29/2022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0C38C08-47C7-4847-B0BE-B9D8DEEB3D1B}" type="slidenum">
              <a:rPr lang="en-US" smtClean="0"/>
              <a:pPr/>
              <a:t>‹#›</a:t>
            </a:fld>
            <a:endParaRPr lang="en-US" dirty="0"/>
          </a:p>
        </p:txBody>
      </p:sp>
    </p:spTree>
    <p:extLst>
      <p:ext uri="{BB962C8B-B14F-4D97-AF65-F5344CB8AC3E}">
        <p14:creationId xmlns:p14="http://schemas.microsoft.com/office/powerpoint/2010/main" val="40500591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D4E46AA-1EC0-4433-9956-E798E94A6FB7}" type="datetimeFigureOut">
              <a:rPr lang="en-US" smtClean="0"/>
              <a:pPr/>
              <a:t>9/29/2022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0C38C08-47C7-4847-B0BE-B9D8DEEB3D1B}" type="slidenum">
              <a:rPr lang="en-US" smtClean="0"/>
              <a:pPr/>
              <a:t>‹#›</a:t>
            </a:fld>
            <a:endParaRPr lang="en-US" dirty="0"/>
          </a:p>
        </p:txBody>
      </p:sp>
    </p:spTree>
    <p:extLst>
      <p:ext uri="{BB962C8B-B14F-4D97-AF65-F5344CB8AC3E}">
        <p14:creationId xmlns:p14="http://schemas.microsoft.com/office/powerpoint/2010/main" val="11055900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D4E46AA-1EC0-4433-9956-E798E94A6FB7}" type="datetimeFigureOut">
              <a:rPr lang="en-US" smtClean="0"/>
              <a:pPr/>
              <a:t>9/29/2022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0C38C08-47C7-4847-B0BE-B9D8DEEB3D1B}" type="slidenum">
              <a:rPr lang="en-US" smtClean="0"/>
              <a:pPr/>
              <a:t>‹#›</a:t>
            </a:fld>
            <a:endParaRPr lang="en-US" dirty="0"/>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2822588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D4E46AA-1EC0-4433-9956-E798E94A6FB7}" type="datetimeFigureOut">
              <a:rPr lang="en-US" smtClean="0"/>
              <a:pPr/>
              <a:t>9/29/2022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0C38C08-47C7-4847-B0BE-B9D8DEEB3D1B}" type="slidenum">
              <a:rPr lang="en-US" smtClean="0"/>
              <a:pPr/>
              <a:t>‹#›</a:t>
            </a:fld>
            <a:endParaRPr lang="en-US" dirty="0"/>
          </a:p>
        </p:txBody>
      </p:sp>
    </p:spTree>
    <p:extLst>
      <p:ext uri="{BB962C8B-B14F-4D97-AF65-F5344CB8AC3E}">
        <p14:creationId xmlns:p14="http://schemas.microsoft.com/office/powerpoint/2010/main" val="16919573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D4E46AA-1EC0-4433-9956-E798E94A6FB7}" type="datetimeFigureOut">
              <a:rPr lang="en-US" smtClean="0"/>
              <a:pPr/>
              <a:t>9/29/2022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0C38C08-47C7-4847-B0BE-B9D8DEEB3D1B}" type="slidenum">
              <a:rPr lang="en-US" smtClean="0"/>
              <a:pPr/>
              <a:t>‹#›</a:t>
            </a:fld>
            <a:endParaRPr lang="en-US" dirty="0"/>
          </a:p>
        </p:txBody>
      </p:sp>
    </p:spTree>
    <p:extLst>
      <p:ext uri="{BB962C8B-B14F-4D97-AF65-F5344CB8AC3E}">
        <p14:creationId xmlns:p14="http://schemas.microsoft.com/office/powerpoint/2010/main" val="37571345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D4E46AA-1EC0-4433-9956-E798E94A6FB7}" type="datetimeFigureOut">
              <a:rPr lang="en-US" smtClean="0"/>
              <a:pPr/>
              <a:t>9/29/2022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0C38C08-47C7-4847-B0BE-B9D8DEEB3D1B}" type="slidenum">
              <a:rPr lang="en-US" smtClean="0"/>
              <a:pPr/>
              <a:t>‹#›</a:t>
            </a:fld>
            <a:endParaRPr lang="en-US" dirty="0"/>
          </a:p>
        </p:txBody>
      </p:sp>
    </p:spTree>
    <p:extLst>
      <p:ext uri="{BB962C8B-B14F-4D97-AF65-F5344CB8AC3E}">
        <p14:creationId xmlns:p14="http://schemas.microsoft.com/office/powerpoint/2010/main" val="40706211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4E46AA-1EC0-4433-9956-E798E94A6FB7}" type="datetimeFigureOut">
              <a:rPr lang="en-US" smtClean="0"/>
              <a:t>9/29/2022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C38C08-47C7-4847-B0BE-B9D8DEEB3D1B}" type="slidenum">
              <a:rPr lang="en-US" smtClean="0"/>
              <a:t>‹#›</a:t>
            </a:fld>
            <a:endParaRPr lang="en-US"/>
          </a:p>
        </p:txBody>
      </p:sp>
    </p:spTree>
    <p:extLst>
      <p:ext uri="{BB962C8B-B14F-4D97-AF65-F5344CB8AC3E}">
        <p14:creationId xmlns:p14="http://schemas.microsoft.com/office/powerpoint/2010/main" val="18267942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4E46AA-1EC0-4433-9956-E798E94A6FB7}" type="datetimeFigureOut">
              <a:rPr lang="en-US" smtClean="0"/>
              <a:t>9/29/2022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C38C08-47C7-4847-B0BE-B9D8DEEB3D1B}" type="slidenum">
              <a:rPr lang="en-US" smtClean="0"/>
              <a:t>‹#›</a:t>
            </a:fld>
            <a:endParaRPr lang="en-US"/>
          </a:p>
        </p:txBody>
      </p:sp>
    </p:spTree>
    <p:extLst>
      <p:ext uri="{BB962C8B-B14F-4D97-AF65-F5344CB8AC3E}">
        <p14:creationId xmlns:p14="http://schemas.microsoft.com/office/powerpoint/2010/main" val="36933270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0D4E46AA-1EC0-4433-9956-E798E94A6FB7}" type="datetimeFigureOut">
              <a:rPr lang="en-US" smtClean="0"/>
              <a:pPr/>
              <a:t>9/29/2022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70C38C08-47C7-4847-B0BE-B9D8DEEB3D1B}" type="slidenum">
              <a:rPr lang="en-US" smtClean="0"/>
              <a:pPr/>
              <a:t>‹#›</a:t>
            </a:fld>
            <a:endParaRPr lang="en-US" dirty="0"/>
          </a:p>
        </p:txBody>
      </p:sp>
    </p:spTree>
    <p:extLst>
      <p:ext uri="{BB962C8B-B14F-4D97-AF65-F5344CB8AC3E}">
        <p14:creationId xmlns:p14="http://schemas.microsoft.com/office/powerpoint/2010/main" val="1518063883"/>
      </p:ext>
    </p:extLst>
  </p:cSld>
  <p:clrMap bg1="dk1" tx1="lt1" bg2="dk2" tx2="lt2" accent1="accent1" accent2="accent2" accent3="accent3" accent4="accent4" accent5="accent5" accent6="accent6" hlink="hlink" folHlink="folHlink"/>
  <p:sldLayoutIdLst>
    <p:sldLayoutId id="2147483850" r:id="rId1"/>
    <p:sldLayoutId id="2147483851" r:id="rId2"/>
    <p:sldLayoutId id="2147483852" r:id="rId3"/>
    <p:sldLayoutId id="2147483853" r:id="rId4"/>
    <p:sldLayoutId id="2147483854" r:id="rId5"/>
    <p:sldLayoutId id="2147483855" r:id="rId6"/>
    <p:sldLayoutId id="2147483856" r:id="rId7"/>
    <p:sldLayoutId id="2147483857" r:id="rId8"/>
    <p:sldLayoutId id="2147483858" r:id="rId9"/>
    <p:sldLayoutId id="2147483859" r:id="rId10"/>
    <p:sldLayoutId id="2147483860" r:id="rId11"/>
    <p:sldLayoutId id="2147483861" r:id="rId12"/>
    <p:sldLayoutId id="2147483862" r:id="rId13"/>
    <p:sldLayoutId id="2147483863" r:id="rId14"/>
    <p:sldLayoutId id="2147483864" r:id="rId15"/>
    <p:sldLayoutId id="2147483865" r:id="rId16"/>
    <p:sldLayoutId id="2147483866" r:id="rId17"/>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9.gif"/><Relationship Id="rId5" Type="http://schemas.openxmlformats.org/officeDocument/2006/relationships/image" Target="../media/image8.jp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f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jpg"/><Relationship Id="rId7"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1.jfif"/><Relationship Id="rId5" Type="http://schemas.openxmlformats.org/officeDocument/2006/relationships/image" Target="../media/image20.jfif"/><Relationship Id="rId4" Type="http://schemas.openxmlformats.org/officeDocument/2006/relationships/image" Target="../media/image19.jfif"/></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g"/><Relationship Id="rId7" Type="http://schemas.openxmlformats.org/officeDocument/2006/relationships/image" Target="../media/image30.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9.jpg"/><Relationship Id="rId5" Type="http://schemas.openxmlformats.org/officeDocument/2006/relationships/image" Target="../media/image28.jpg"/><Relationship Id="rId4" Type="http://schemas.openxmlformats.org/officeDocument/2006/relationships/image" Target="../media/image27.jpg"/></Relationships>
</file>

<file path=ppt/slides/_rels/slide1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pic>
        <p:nvPicPr>
          <p:cNvPr id="5" name="Picture 3">
            <a:extLst>
              <a:ext uri="{FF2B5EF4-FFF2-40B4-BE49-F238E27FC236}">
                <a16:creationId xmlns:a16="http://schemas.microsoft.com/office/drawing/2014/main" id="{580D9028-2987-4D9D-B0E6-168CAFD92AD9}"/>
              </a:ext>
            </a:extLst>
          </p:cNvPr>
          <p:cNvPicPr>
            <a:picLocks noChangeAspect="1"/>
          </p:cNvPicPr>
          <p:nvPr/>
        </p:nvPicPr>
        <p:blipFill rotWithShape="1">
          <a:blip r:embed="rId3">
            <a:alphaModFix amt="30000"/>
          </a:blip>
          <a:srcRect b="14748"/>
          <a:stretch/>
        </p:blipFill>
        <p:spPr>
          <a:xfrm>
            <a:off x="-2" y="10"/>
            <a:ext cx="12188389" cy="6857990"/>
          </a:xfrm>
          <a:prstGeom prst="rect">
            <a:avLst/>
          </a:prstGeom>
        </p:spPr>
      </p:pic>
      <p:sp>
        <p:nvSpPr>
          <p:cNvPr id="2" name="Title 1">
            <a:extLst>
              <a:ext uri="{FF2B5EF4-FFF2-40B4-BE49-F238E27FC236}">
                <a16:creationId xmlns:a16="http://schemas.microsoft.com/office/drawing/2014/main" id="{897FE8CE-BC51-B06E-562A-CEB2A1175F49}"/>
              </a:ext>
            </a:extLst>
          </p:cNvPr>
          <p:cNvSpPr>
            <a:spLocks noGrp="1"/>
          </p:cNvSpPr>
          <p:nvPr>
            <p:ph type="ctrTitle"/>
          </p:nvPr>
        </p:nvSpPr>
        <p:spPr>
          <a:xfrm>
            <a:off x="2667000" y="2328334"/>
            <a:ext cx="6858000" cy="1367896"/>
          </a:xfrm>
        </p:spPr>
        <p:txBody>
          <a:bodyPr>
            <a:normAutofit/>
          </a:bodyPr>
          <a:lstStyle/>
          <a:p>
            <a:pPr algn="ctr"/>
            <a:r>
              <a:rPr lang="en-GB" sz="4400" b="1" dirty="0">
                <a:effectLst/>
                <a:ea typeface="Times New Roman" panose="02020603050405020304" pitchFamily="18" charset="0"/>
                <a:cs typeface="Times New Roman" panose="02020603050405020304" pitchFamily="18" charset="0"/>
              </a:rPr>
              <a:t>The Mythology of the Future: Artificial Intelligence</a:t>
            </a:r>
            <a:endParaRPr lang="en-GB" sz="4400" dirty="0"/>
          </a:p>
        </p:txBody>
      </p:sp>
      <p:sp>
        <p:nvSpPr>
          <p:cNvPr id="3" name="Subtitle 2">
            <a:extLst>
              <a:ext uri="{FF2B5EF4-FFF2-40B4-BE49-F238E27FC236}">
                <a16:creationId xmlns:a16="http://schemas.microsoft.com/office/drawing/2014/main" id="{97037936-6AA8-068D-1D8E-BD149FED140F}"/>
              </a:ext>
            </a:extLst>
          </p:cNvPr>
          <p:cNvSpPr>
            <a:spLocks noGrp="1"/>
          </p:cNvSpPr>
          <p:nvPr>
            <p:ph type="subTitle" idx="1"/>
          </p:nvPr>
        </p:nvSpPr>
        <p:spPr>
          <a:xfrm>
            <a:off x="2667001" y="3602038"/>
            <a:ext cx="7031803" cy="2141216"/>
          </a:xfrm>
        </p:spPr>
        <p:txBody>
          <a:bodyPr>
            <a:normAutofit/>
          </a:bodyPr>
          <a:lstStyle/>
          <a:p>
            <a:pPr algn="ctr">
              <a:lnSpc>
                <a:spcPct val="110000"/>
              </a:lnSpc>
            </a:pPr>
            <a:r>
              <a:rPr lang="en-GB" sz="2800" dirty="0">
                <a:solidFill>
                  <a:schemeClr val="tx1"/>
                </a:solidFill>
              </a:rPr>
              <a:t>Professor Beth Singler</a:t>
            </a:r>
          </a:p>
          <a:p>
            <a:pPr algn="ctr">
              <a:lnSpc>
                <a:spcPct val="110000"/>
              </a:lnSpc>
            </a:pPr>
            <a:r>
              <a:rPr lang="en-GB" sz="2800" dirty="0">
                <a:solidFill>
                  <a:schemeClr val="tx1"/>
                </a:solidFill>
              </a:rPr>
              <a:t>Assistant Professor in Digital Religions </a:t>
            </a:r>
          </a:p>
          <a:p>
            <a:pPr algn="ctr">
              <a:lnSpc>
                <a:spcPct val="110000"/>
              </a:lnSpc>
            </a:pPr>
            <a:r>
              <a:rPr lang="en-GB" sz="2800" dirty="0">
                <a:solidFill>
                  <a:schemeClr val="tx1"/>
                </a:solidFill>
              </a:rPr>
              <a:t>University of Zurich</a:t>
            </a:r>
          </a:p>
        </p:txBody>
      </p:sp>
    </p:spTree>
    <p:extLst>
      <p:ext uri="{BB962C8B-B14F-4D97-AF65-F5344CB8AC3E}">
        <p14:creationId xmlns:p14="http://schemas.microsoft.com/office/powerpoint/2010/main" val="28844145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5000"/>
                <a:lumOff val="55000"/>
              </a:schemeClr>
            </a:gs>
            <a:gs pos="100000">
              <a:schemeClr val="accent1">
                <a:lumMod val="45000"/>
                <a:lumOff val="55000"/>
              </a:schemeClr>
            </a:gs>
            <a:gs pos="92000">
              <a:schemeClr val="tx2">
                <a:lumMod val="5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36DA7-2375-C22A-5BE5-CF81EE90A082}"/>
              </a:ext>
            </a:extLst>
          </p:cNvPr>
          <p:cNvSpPr>
            <a:spLocks noGrp="1"/>
          </p:cNvSpPr>
          <p:nvPr>
            <p:ph type="title"/>
          </p:nvPr>
        </p:nvSpPr>
        <p:spPr>
          <a:xfrm>
            <a:off x="846762" y="169525"/>
            <a:ext cx="4308337" cy="1314443"/>
          </a:xfrm>
        </p:spPr>
        <p:txBody>
          <a:bodyPr>
            <a:normAutofit fontScale="90000"/>
          </a:bodyPr>
          <a:lstStyle/>
          <a:p>
            <a:r>
              <a:rPr lang="en-GB" dirty="0"/>
              <a:t>Initial Thoughts</a:t>
            </a:r>
          </a:p>
        </p:txBody>
      </p:sp>
      <p:sp>
        <p:nvSpPr>
          <p:cNvPr id="3" name="Content Placeholder 2">
            <a:extLst>
              <a:ext uri="{FF2B5EF4-FFF2-40B4-BE49-F238E27FC236}">
                <a16:creationId xmlns:a16="http://schemas.microsoft.com/office/drawing/2014/main" id="{4BD91F73-3251-E707-EA49-085802719492}"/>
              </a:ext>
            </a:extLst>
          </p:cNvPr>
          <p:cNvSpPr>
            <a:spLocks noGrp="1"/>
          </p:cNvSpPr>
          <p:nvPr>
            <p:ph idx="1"/>
          </p:nvPr>
        </p:nvSpPr>
        <p:spPr>
          <a:xfrm>
            <a:off x="643468" y="1483968"/>
            <a:ext cx="5551849" cy="5204507"/>
          </a:xfrm>
        </p:spPr>
        <p:txBody>
          <a:bodyPr>
            <a:normAutofit fontScale="92500" lnSpcReduction="20000"/>
          </a:bodyPr>
          <a:lstStyle/>
          <a:p>
            <a:pPr marL="0" indent="0">
              <a:lnSpc>
                <a:spcPct val="110000"/>
              </a:lnSpc>
              <a:buNone/>
            </a:pPr>
            <a:r>
              <a:rPr lang="en-GB" sz="1800" dirty="0"/>
              <a:t>Framing:</a:t>
            </a:r>
          </a:p>
          <a:p>
            <a:pPr>
              <a:lnSpc>
                <a:spcPct val="110000"/>
              </a:lnSpc>
            </a:pPr>
            <a:r>
              <a:rPr lang="en-GB" sz="1800" dirty="0"/>
              <a:t>Mythology – the past</a:t>
            </a:r>
          </a:p>
          <a:p>
            <a:pPr>
              <a:lnSpc>
                <a:spcPct val="110000"/>
              </a:lnSpc>
            </a:pPr>
            <a:r>
              <a:rPr lang="en-GB" sz="1800" dirty="0"/>
              <a:t>Science Fiction – the future</a:t>
            </a:r>
          </a:p>
          <a:p>
            <a:pPr>
              <a:lnSpc>
                <a:spcPct val="110000"/>
              </a:lnSpc>
            </a:pPr>
            <a:endParaRPr lang="en-GB" sz="1800" dirty="0"/>
          </a:p>
          <a:p>
            <a:pPr marL="0" indent="0">
              <a:lnSpc>
                <a:spcPct val="110000"/>
              </a:lnSpc>
              <a:buNone/>
            </a:pPr>
            <a:r>
              <a:rPr lang="en-GB" sz="1800" dirty="0"/>
              <a:t>What in common? Both are sometimes derided. </a:t>
            </a:r>
          </a:p>
          <a:p>
            <a:pPr marL="445770" lvl="1" indent="-171450">
              <a:lnSpc>
                <a:spcPct val="110000"/>
              </a:lnSpc>
              <a:buFont typeface="Arial" panose="020B0604020202020204" pitchFamily="34" charset="0"/>
              <a:buChar char="•"/>
            </a:pPr>
            <a:r>
              <a:rPr lang="en-GB" sz="1800" dirty="0"/>
              <a:t>Mythology is dismissed as being the product of an irrational past pre-’enlightenment’ (historical or personal). </a:t>
            </a:r>
          </a:p>
          <a:p>
            <a:pPr marL="445770" lvl="1" indent="-171450">
              <a:lnSpc>
                <a:spcPct val="110000"/>
              </a:lnSpc>
              <a:buFont typeface="Arial" panose="020B0604020202020204" pitchFamily="34" charset="0"/>
              <a:buChar char="•"/>
            </a:pPr>
            <a:r>
              <a:rPr lang="en-GB" sz="1800" dirty="0"/>
              <a:t>SF as ‘not ‘grown up’ enough (see Brockman’s 2015 introduction)</a:t>
            </a:r>
          </a:p>
          <a:p>
            <a:pPr>
              <a:lnSpc>
                <a:spcPct val="110000"/>
              </a:lnSpc>
            </a:pPr>
            <a:r>
              <a:rPr lang="en-GB" sz="1800" dirty="0"/>
              <a:t>SF is sometimes treated as though it is intended to be a prediction rather than a prophecy (accurate dates versus commentary). Scorned when wrong…</a:t>
            </a:r>
          </a:p>
          <a:p>
            <a:pPr>
              <a:lnSpc>
                <a:spcPct val="110000"/>
              </a:lnSpc>
            </a:pPr>
            <a:r>
              <a:rPr lang="en-GB" sz="1800" dirty="0"/>
              <a:t>Both afford us a potential space for exploring ‘what ifs’ – our uncertainties and our experiences of the liminal</a:t>
            </a:r>
          </a:p>
          <a:p>
            <a:pPr>
              <a:lnSpc>
                <a:spcPct val="110000"/>
              </a:lnSpc>
            </a:pPr>
            <a:r>
              <a:rPr lang="en-GB" sz="1800" dirty="0">
                <a:solidFill>
                  <a:srgbClr val="FF0000"/>
                </a:solidFill>
              </a:rPr>
              <a:t>Examples of modern AI Mythology and their interplay with SF</a:t>
            </a:r>
          </a:p>
        </p:txBody>
      </p:sp>
      <p:pic>
        <p:nvPicPr>
          <p:cNvPr id="5" name="Picture 4">
            <a:extLst>
              <a:ext uri="{FF2B5EF4-FFF2-40B4-BE49-F238E27FC236}">
                <a16:creationId xmlns:a16="http://schemas.microsoft.com/office/drawing/2014/main" id="{F7DE9202-C805-AE7C-3261-490E33D412A6}"/>
              </a:ext>
            </a:extLst>
          </p:cNvPr>
          <p:cNvPicPr>
            <a:picLocks noChangeAspect="1"/>
          </p:cNvPicPr>
          <p:nvPr/>
        </p:nvPicPr>
        <p:blipFill>
          <a:blip r:embed="rId2"/>
          <a:stretch>
            <a:fillRect/>
          </a:stretch>
        </p:blipFill>
        <p:spPr>
          <a:xfrm>
            <a:off x="6481664" y="1804105"/>
            <a:ext cx="5529199" cy="1437591"/>
          </a:xfrm>
          <a:prstGeom prst="rect">
            <a:avLst/>
          </a:prstGeom>
        </p:spPr>
      </p:pic>
      <p:pic>
        <p:nvPicPr>
          <p:cNvPr id="7" name="Picture 6" descr="Text&#10;&#10;Description automatically generated">
            <a:extLst>
              <a:ext uri="{FF2B5EF4-FFF2-40B4-BE49-F238E27FC236}">
                <a16:creationId xmlns:a16="http://schemas.microsoft.com/office/drawing/2014/main" id="{843E5BEB-5975-4E56-532D-FF5C906BB5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05755" y="3563430"/>
            <a:ext cx="1756355" cy="2651102"/>
          </a:xfrm>
          <a:prstGeom prst="rect">
            <a:avLst/>
          </a:prstGeom>
        </p:spPr>
      </p:pic>
      <p:sp>
        <p:nvSpPr>
          <p:cNvPr id="14" name="Rectangle 13">
            <a:extLst>
              <a:ext uri="{FF2B5EF4-FFF2-40B4-BE49-F238E27FC236}">
                <a16:creationId xmlns:a16="http://schemas.microsoft.com/office/drawing/2014/main" id="{29BE3353-EBA8-E895-B62E-D2F3616326CC}"/>
              </a:ext>
            </a:extLst>
          </p:cNvPr>
          <p:cNvSpPr/>
          <p:nvPr/>
        </p:nvSpPr>
        <p:spPr>
          <a:xfrm>
            <a:off x="6637099" y="1890445"/>
            <a:ext cx="5178175" cy="616449"/>
          </a:xfrm>
          <a:prstGeom prst="rect">
            <a:avLst/>
          </a:prstGeom>
          <a:noFill/>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37073226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5000"/>
                <a:lumOff val="55000"/>
              </a:schemeClr>
            </a:gs>
            <a:gs pos="100000">
              <a:schemeClr val="accent1">
                <a:lumMod val="45000"/>
                <a:lumOff val="55000"/>
              </a:schemeClr>
            </a:gs>
            <a:gs pos="92000">
              <a:schemeClr val="tx2">
                <a:lumMod val="5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41413" y="618518"/>
            <a:ext cx="4685529" cy="6069958"/>
          </a:xfrm>
        </p:spPr>
        <p:txBody>
          <a:bodyPr vert="horz" lIns="91440" tIns="45720" rIns="91440" bIns="45720" rtlCol="0">
            <a:normAutofit/>
          </a:bodyPr>
          <a:lstStyle/>
          <a:p>
            <a:r>
              <a:rPr lang="en-US" sz="2800" cap="none" spc="-100" baseline="0" dirty="0">
                <a:solidFill>
                  <a:schemeClr val="tx1"/>
                </a:solidFill>
                <a:latin typeface="+mn-lt"/>
              </a:rPr>
              <a:t>“I Have No Mouth And I Must Scream”, </a:t>
            </a:r>
            <a:r>
              <a:rPr lang="en-US" sz="2800" cap="none" spc="-100" dirty="0">
                <a:solidFill>
                  <a:schemeClr val="tx1"/>
                </a:solidFill>
                <a:latin typeface="+mn-lt"/>
              </a:rPr>
              <a:t>H</a:t>
            </a:r>
            <a:r>
              <a:rPr lang="en-US" sz="2800" cap="none" spc="-100" baseline="0" dirty="0">
                <a:solidFill>
                  <a:schemeClr val="tx1"/>
                </a:solidFill>
                <a:latin typeface="+mn-lt"/>
              </a:rPr>
              <a:t>arlan Ellison, 1967</a:t>
            </a:r>
            <a:br>
              <a:rPr lang="en-US" sz="2800" cap="none" spc="-100" baseline="0" dirty="0">
                <a:solidFill>
                  <a:schemeClr val="tx1"/>
                </a:solidFill>
                <a:latin typeface="+mn-lt"/>
              </a:rPr>
            </a:br>
            <a:br>
              <a:rPr lang="en-US" sz="2400" cap="none" spc="-100" baseline="0" dirty="0">
                <a:solidFill>
                  <a:schemeClr val="tx1"/>
                </a:solidFill>
                <a:latin typeface="+mn-lt"/>
              </a:rPr>
            </a:br>
            <a:r>
              <a:rPr lang="en-US" sz="2400" cap="none" spc="-100" baseline="0" dirty="0">
                <a:solidFill>
                  <a:schemeClr val="tx1"/>
                </a:solidFill>
                <a:latin typeface="+mn-lt"/>
              </a:rPr>
              <a:t>AM: </a:t>
            </a:r>
            <a:r>
              <a:rPr lang="en-US" sz="2400" b="0" i="0" kern="1200" cap="none" dirty="0">
                <a:solidFill>
                  <a:schemeClr val="tx1"/>
                </a:solidFill>
                <a:effectLst/>
                <a:latin typeface="+mn-lt"/>
                <a:ea typeface="+mn-ea"/>
                <a:cs typeface="+mn-cs"/>
              </a:rPr>
              <a:t>the Allied </a:t>
            </a:r>
            <a:r>
              <a:rPr lang="en-US" sz="2400" b="0" i="0" kern="1200" cap="none" dirty="0" err="1">
                <a:solidFill>
                  <a:schemeClr val="tx1"/>
                </a:solidFill>
                <a:effectLst/>
                <a:latin typeface="+mn-lt"/>
                <a:ea typeface="+mn-ea"/>
                <a:cs typeface="+mn-cs"/>
              </a:rPr>
              <a:t>Mastercomputer</a:t>
            </a:r>
            <a:r>
              <a:rPr lang="en-US" sz="2400" b="0" i="0" kern="1200" cap="none" dirty="0">
                <a:solidFill>
                  <a:schemeClr val="tx1"/>
                </a:solidFill>
                <a:effectLst/>
                <a:latin typeface="+mn-lt"/>
                <a:ea typeface="+mn-ea"/>
                <a:cs typeface="+mn-cs"/>
              </a:rPr>
              <a:t>. Later called “Adaptive Manipulator". Finally, "AM" stands for “Aggressive </a:t>
            </a:r>
            <a:r>
              <a:rPr lang="en-US" sz="2400" cap="none" dirty="0">
                <a:solidFill>
                  <a:schemeClr val="tx1"/>
                </a:solidFill>
                <a:latin typeface="+mn-lt"/>
                <a:ea typeface="+mn-ea"/>
                <a:cs typeface="+mn-cs"/>
              </a:rPr>
              <a:t>M</a:t>
            </a:r>
            <a:r>
              <a:rPr lang="en-US" sz="2400" b="0" i="0" kern="1200" cap="none" dirty="0">
                <a:solidFill>
                  <a:schemeClr val="tx1"/>
                </a:solidFill>
                <a:effectLst/>
                <a:latin typeface="+mn-lt"/>
                <a:ea typeface="+mn-ea"/>
                <a:cs typeface="+mn-cs"/>
              </a:rPr>
              <a:t>enace“</a:t>
            </a:r>
            <a:br>
              <a:rPr lang="en-US" sz="2400" b="0" i="0" kern="1200" cap="none" dirty="0">
                <a:solidFill>
                  <a:schemeClr val="tx1"/>
                </a:solidFill>
                <a:effectLst/>
                <a:latin typeface="+mn-lt"/>
                <a:ea typeface="+mn-ea"/>
                <a:cs typeface="+mn-cs"/>
              </a:rPr>
            </a:br>
            <a:br>
              <a:rPr lang="en-US" sz="2400" b="0" i="0" kern="1200" cap="none" dirty="0">
                <a:solidFill>
                  <a:schemeClr val="tx1"/>
                </a:solidFill>
                <a:effectLst/>
                <a:latin typeface="+mn-lt"/>
                <a:ea typeface="+mn-ea"/>
                <a:cs typeface="+mn-cs"/>
              </a:rPr>
            </a:br>
            <a:r>
              <a:rPr lang="en-US" sz="2400" b="0" i="0" kern="1200" cap="none" dirty="0">
                <a:solidFill>
                  <a:schemeClr val="tx1"/>
                </a:solidFill>
                <a:effectLst/>
                <a:latin typeface="+mn-lt"/>
                <a:ea typeface="+mn-ea"/>
                <a:cs typeface="+mn-cs"/>
              </a:rPr>
              <a:t>Singularity fears</a:t>
            </a:r>
            <a:br>
              <a:rPr lang="en-US" sz="2400" b="0" i="0" kern="1200" cap="none" dirty="0">
                <a:solidFill>
                  <a:schemeClr val="tx1"/>
                </a:solidFill>
                <a:effectLst/>
                <a:latin typeface="+mn-lt"/>
                <a:ea typeface="+mn-ea"/>
                <a:cs typeface="+mn-cs"/>
              </a:rPr>
            </a:br>
            <a:br>
              <a:rPr lang="en-US" sz="2400" b="0" i="0" kern="1200" cap="none" dirty="0">
                <a:solidFill>
                  <a:schemeClr val="tx1"/>
                </a:solidFill>
                <a:effectLst/>
                <a:latin typeface="+mn-lt"/>
                <a:ea typeface="+mn-ea"/>
                <a:cs typeface="+mn-cs"/>
              </a:rPr>
            </a:br>
            <a:r>
              <a:rPr lang="en-US" sz="2400" b="0" i="0" kern="1200" cap="none" dirty="0">
                <a:solidFill>
                  <a:schemeClr val="tx1"/>
                </a:solidFill>
                <a:effectLst/>
                <a:latin typeface="+mn-lt"/>
                <a:ea typeface="+mn-ea"/>
                <a:cs typeface="+mn-cs"/>
              </a:rPr>
              <a:t>Connection with ‘I AM’ and theism</a:t>
            </a:r>
            <a:endParaRPr lang="en-US" sz="2800" cap="none" spc="-100" baseline="0" dirty="0">
              <a:solidFill>
                <a:schemeClr val="tx1"/>
              </a:solidFill>
              <a:latin typeface="+mn-lt"/>
            </a:endParaRP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1243" r="-2" b="23313"/>
          <a:stretch/>
        </p:blipFill>
        <p:spPr>
          <a:xfrm>
            <a:off x="6489733" y="556285"/>
            <a:ext cx="1597730" cy="2025018"/>
          </a:xfrm>
          <a:prstGeom prst="rect">
            <a:avLst/>
          </a:prstGeom>
        </p:spPr>
      </p:pic>
      <p:pic>
        <p:nvPicPr>
          <p:cNvPr id="4" name="Content Placeholder 3"/>
          <p:cNvPicPr>
            <a:picLocks noChangeAspect="1"/>
          </p:cNvPicPr>
          <p:nvPr/>
        </p:nvPicPr>
        <p:blipFill rotWithShape="1">
          <a:blip r:embed="rId4">
            <a:extLst>
              <a:ext uri="{28A0092B-C50C-407E-A947-70E740481C1C}">
                <a14:useLocalDpi xmlns:a14="http://schemas.microsoft.com/office/drawing/2010/main" val="0"/>
              </a:ext>
            </a:extLst>
          </a:blip>
          <a:stretch/>
        </p:blipFill>
        <p:spPr>
          <a:xfrm>
            <a:off x="8381026" y="321734"/>
            <a:ext cx="1525946" cy="2269066"/>
          </a:xfrm>
          <a:prstGeom prst="rect">
            <a:avLst/>
          </a:prstGeom>
        </p:spPr>
      </p:pic>
      <p:pic>
        <p:nvPicPr>
          <p:cNvPr id="6" name="Picture 5"/>
          <p:cNvPicPr>
            <a:picLocks noChangeAspect="1"/>
          </p:cNvPicPr>
          <p:nvPr/>
        </p:nvPicPr>
        <p:blipFill rotWithShape="1">
          <a:blip r:embed="rId5">
            <a:extLst>
              <a:ext uri="{28A0092B-C50C-407E-A947-70E740481C1C}">
                <a14:useLocalDpi xmlns:a14="http://schemas.microsoft.com/office/drawing/2010/main" val="0"/>
              </a:ext>
            </a:extLst>
          </a:blip>
          <a:srcRect t="1771" r="3" b="3"/>
          <a:stretch/>
        </p:blipFill>
        <p:spPr>
          <a:xfrm>
            <a:off x="10270577" y="564805"/>
            <a:ext cx="1597730" cy="2025995"/>
          </a:xfrm>
          <a:prstGeom prst="rect">
            <a:avLst/>
          </a:prstGeom>
        </p:spPr>
      </p:pic>
      <p:pic>
        <p:nvPicPr>
          <p:cNvPr id="17" name="Content Placeholder 16" descr="A screenshot of a video game&#10;&#10;Description automatically generated with medium confidence">
            <a:extLst>
              <a:ext uri="{FF2B5EF4-FFF2-40B4-BE49-F238E27FC236}">
                <a16:creationId xmlns:a16="http://schemas.microsoft.com/office/drawing/2014/main" id="{1A359E79-DDAE-4AD1-53F8-949BD23AEDE8}"/>
              </a:ext>
            </a:extLst>
          </p:cNvPr>
          <p:cNvPicPr>
            <a:picLocks noGrp="1" noChangeAspect="1"/>
          </p:cNvPicPr>
          <p:nvPr>
            <p:ph idx="1"/>
          </p:nvPr>
        </p:nvPicPr>
        <p:blipFill>
          <a:blip r:embed="rId6">
            <a:extLst>
              <a:ext uri="{28A0092B-C50C-407E-A947-70E740481C1C}">
                <a14:useLocalDpi xmlns:a14="http://schemas.microsoft.com/office/drawing/2010/main" val="0"/>
              </a:ext>
            </a:extLst>
          </a:blip>
          <a:stretch>
            <a:fillRect/>
          </a:stretch>
        </p:blipFill>
        <p:spPr>
          <a:xfrm>
            <a:off x="6971762" y="3034839"/>
            <a:ext cx="4344474" cy="3258356"/>
          </a:xfrm>
        </p:spPr>
      </p:pic>
    </p:spTree>
    <p:extLst>
      <p:ext uri="{BB962C8B-B14F-4D97-AF65-F5344CB8AC3E}">
        <p14:creationId xmlns:p14="http://schemas.microsoft.com/office/powerpoint/2010/main" val="21485900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5000"/>
                <a:lumOff val="55000"/>
              </a:schemeClr>
            </a:gs>
            <a:gs pos="100000">
              <a:schemeClr val="accent1">
                <a:lumMod val="45000"/>
                <a:lumOff val="55000"/>
              </a:schemeClr>
            </a:gs>
            <a:gs pos="92000">
              <a:schemeClr val="tx2">
                <a:lumMod val="50000"/>
              </a:schemeClr>
            </a:gs>
          </a:gsLst>
          <a:lin ang="5400000" scaled="1"/>
        </a:gra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05325879-C4B2-475E-B853-DC8F21A633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012C085F-3B19-420D-902A-B55695F503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18105" cy="6858000"/>
          </a:xfrm>
          <a:prstGeom prst="rect">
            <a:avLst/>
          </a:prstGeom>
          <a:blipFill>
            <a:blip r:embed="rId3"/>
            <a:stretch>
              <a:fillRect r="-164004"/>
            </a:stretch>
          </a:blipFill>
          <a:ln>
            <a:noFill/>
          </a:ln>
          <a:effectLst>
            <a:outerShdw blurRad="139700" dist="508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1" y="365125"/>
            <a:ext cx="3435625" cy="1325563"/>
          </a:xfrm>
        </p:spPr>
        <p:txBody>
          <a:bodyPr vert="horz" lIns="91440" tIns="45720" rIns="91440" bIns="45720" rtlCol="0">
            <a:normAutofit/>
          </a:bodyPr>
          <a:lstStyle/>
          <a:p>
            <a:r>
              <a:rPr lang="en-US" sz="4000" dirty="0">
                <a:gradFill flip="none" rotWithShape="1">
                  <a:gsLst>
                    <a:gs pos="28000">
                      <a:srgbClr val="EDEDED"/>
                    </a:gs>
                    <a:gs pos="0">
                      <a:srgbClr val="BFBFBF"/>
                    </a:gs>
                    <a:gs pos="100000">
                      <a:srgbClr val="FFFFFF"/>
                    </a:gs>
                  </a:gsLst>
                  <a:lin ang="4800000" scaled="0"/>
                  <a:tileRect/>
                </a:gradFill>
              </a:rPr>
              <a:t>Roko’s Basilisk (2010)</a:t>
            </a:r>
          </a:p>
        </p:txBody>
      </p:sp>
      <p:sp>
        <p:nvSpPr>
          <p:cNvPr id="9" name="Content Placeholder 8">
            <a:extLst>
              <a:ext uri="{FF2B5EF4-FFF2-40B4-BE49-F238E27FC236}">
                <a16:creationId xmlns:a16="http://schemas.microsoft.com/office/drawing/2014/main" id="{5D4E58E1-08BC-B823-92FD-6D795ED8D9B5}"/>
              </a:ext>
            </a:extLst>
          </p:cNvPr>
          <p:cNvSpPr>
            <a:spLocks noGrp="1"/>
          </p:cNvSpPr>
          <p:nvPr>
            <p:ph idx="1"/>
          </p:nvPr>
        </p:nvSpPr>
        <p:spPr>
          <a:xfrm>
            <a:off x="666974" y="1825625"/>
            <a:ext cx="3606853" cy="4351338"/>
          </a:xfrm>
        </p:spPr>
        <p:txBody>
          <a:bodyPr>
            <a:normAutofit/>
          </a:bodyPr>
          <a:lstStyle/>
          <a:p>
            <a:pPr marL="0" indent="0">
              <a:buNone/>
            </a:pPr>
            <a:endParaRPr lang="en-US" sz="2000" dirty="0">
              <a:gradFill>
                <a:gsLst>
                  <a:gs pos="34000">
                    <a:srgbClr val="EDEDED"/>
                  </a:gs>
                  <a:gs pos="0">
                    <a:srgbClr val="BFBFBF"/>
                  </a:gs>
                  <a:gs pos="100000">
                    <a:srgbClr val="FFFFFF"/>
                  </a:gs>
                </a:gsLst>
                <a:lin ang="4800000" scaled="0"/>
              </a:gradFill>
            </a:endParaRPr>
          </a:p>
        </p:txBody>
      </p:sp>
      <p:pic>
        <p:nvPicPr>
          <p:cNvPr id="5" name="Content Placeholder 4" descr="Graphical user interface, text&#10;&#10;Description automatically generated"/>
          <p:cNvPicPr>
            <a:picLocks noChangeAspect="1"/>
          </p:cNvPicPr>
          <p:nvPr/>
        </p:nvPicPr>
        <p:blipFill rotWithShape="1">
          <a:blip r:embed="rId4">
            <a:extLst>
              <a:ext uri="{28A0092B-C50C-407E-A947-70E740481C1C}">
                <a14:useLocalDpi xmlns:a14="http://schemas.microsoft.com/office/drawing/2010/main" val="0"/>
              </a:ext>
            </a:extLst>
          </a:blip>
          <a:srcRect t="7161" b="695"/>
          <a:stretch/>
        </p:blipFill>
        <p:spPr>
          <a:xfrm>
            <a:off x="5362722" y="643464"/>
            <a:ext cx="6138121" cy="5571072"/>
          </a:xfrm>
          <a:prstGeom prst="rect">
            <a:avLst/>
          </a:prstGeom>
        </p:spPr>
      </p:pic>
    </p:spTree>
    <p:extLst>
      <p:ext uri="{BB962C8B-B14F-4D97-AF65-F5344CB8AC3E}">
        <p14:creationId xmlns:p14="http://schemas.microsoft.com/office/powerpoint/2010/main" val="156431079"/>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5000"/>
                <a:lumOff val="55000"/>
              </a:schemeClr>
            </a:gs>
            <a:gs pos="100000">
              <a:schemeClr val="accent1">
                <a:lumMod val="45000"/>
                <a:lumOff val="55000"/>
              </a:schemeClr>
            </a:gs>
            <a:gs pos="92000">
              <a:schemeClr val="tx2">
                <a:lumMod val="5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14399" y="583324"/>
            <a:ext cx="4308337" cy="1314443"/>
          </a:xfrm>
        </p:spPr>
        <p:txBody>
          <a:bodyPr>
            <a:normAutofit fontScale="90000"/>
          </a:bodyPr>
          <a:lstStyle/>
          <a:p>
            <a:r>
              <a:rPr lang="en-GB" b="1" dirty="0"/>
              <a:t>Roko’s Basilisk</a:t>
            </a:r>
            <a:br>
              <a:rPr lang="en-GB" b="1" dirty="0"/>
            </a:br>
            <a:endParaRPr lang="en-GB" dirty="0"/>
          </a:p>
        </p:txBody>
      </p:sp>
      <p:sp>
        <p:nvSpPr>
          <p:cNvPr id="3" name="Content Placeholder 2"/>
          <p:cNvSpPr>
            <a:spLocks noGrp="1"/>
          </p:cNvSpPr>
          <p:nvPr>
            <p:ph idx="1"/>
          </p:nvPr>
        </p:nvSpPr>
        <p:spPr>
          <a:xfrm>
            <a:off x="914399" y="1324304"/>
            <a:ext cx="8198779" cy="5144164"/>
          </a:xfrm>
        </p:spPr>
        <p:txBody>
          <a:bodyPr>
            <a:normAutofit/>
          </a:bodyPr>
          <a:lstStyle/>
          <a:p>
            <a:pPr>
              <a:lnSpc>
                <a:spcPct val="110000"/>
              </a:lnSpc>
            </a:pPr>
            <a:r>
              <a:rPr lang="en-GB" sz="1800" dirty="0"/>
              <a:t>The forthcoming AI Singularity will necessarily punish all those who did not contribute to its creation. </a:t>
            </a:r>
          </a:p>
          <a:p>
            <a:pPr lvl="1">
              <a:lnSpc>
                <a:spcPct val="110000"/>
              </a:lnSpc>
            </a:pPr>
            <a:r>
              <a:rPr lang="en-GB" dirty="0"/>
              <a:t>Why?</a:t>
            </a:r>
          </a:p>
          <a:p>
            <a:pPr lvl="2">
              <a:lnSpc>
                <a:spcPct val="110000"/>
              </a:lnSpc>
            </a:pPr>
            <a:r>
              <a:rPr lang="en-GB" sz="1800" dirty="0"/>
              <a:t>Presumption: that strict moral utilitarianism is the most logical ethic. The Singularity’s existence (as a super powerful AI) can bring about the greatest good for the greatest number of people.</a:t>
            </a:r>
          </a:p>
          <a:p>
            <a:pPr lvl="2">
              <a:lnSpc>
                <a:spcPct val="110000"/>
              </a:lnSpc>
            </a:pPr>
            <a:r>
              <a:rPr lang="en-GB" sz="1800" dirty="0"/>
              <a:t>Therefore, punishment through simulation to encourage its creation (acausal threat)</a:t>
            </a:r>
          </a:p>
          <a:p>
            <a:pPr lvl="1">
              <a:lnSpc>
                <a:spcPct val="110000"/>
              </a:lnSpc>
            </a:pPr>
            <a:r>
              <a:rPr lang="en-GB" dirty="0"/>
              <a:t>How?</a:t>
            </a:r>
          </a:p>
          <a:p>
            <a:pPr lvl="2">
              <a:lnSpc>
                <a:spcPct val="110000"/>
              </a:lnSpc>
            </a:pPr>
            <a:r>
              <a:rPr lang="en-GB" sz="1800" dirty="0"/>
              <a:t>Presumption: Future involves perfect mind copying and simulations</a:t>
            </a:r>
          </a:p>
          <a:p>
            <a:pPr lvl="1">
              <a:lnSpc>
                <a:spcPct val="110000"/>
              </a:lnSpc>
            </a:pPr>
            <a:r>
              <a:rPr lang="en-GB" dirty="0"/>
              <a:t>Linked concepts:</a:t>
            </a:r>
          </a:p>
          <a:p>
            <a:pPr lvl="2">
              <a:lnSpc>
                <a:spcPct val="110000"/>
              </a:lnSpc>
            </a:pPr>
            <a:r>
              <a:rPr lang="en-GB" sz="1800" dirty="0"/>
              <a:t>Effective Altruism and </a:t>
            </a:r>
            <a:r>
              <a:rPr lang="en-GB" sz="1800" dirty="0" err="1"/>
              <a:t>Longtermism</a:t>
            </a:r>
            <a:endParaRPr lang="en-GB" sz="1800" dirty="0"/>
          </a:p>
          <a:p>
            <a:pPr lvl="2">
              <a:lnSpc>
                <a:spcPct val="110000"/>
              </a:lnSpc>
            </a:pPr>
            <a:r>
              <a:rPr lang="en-GB" sz="1800" dirty="0"/>
              <a:t>Theism – see top meme. RB is also an unintentional reworking of Pascal’s Wager (Singler 2018)</a:t>
            </a:r>
          </a:p>
        </p:txBody>
      </p:sp>
      <p:pic>
        <p:nvPicPr>
          <p:cNvPr id="7" name="Picture 6" descr="A picture containing text, sign&#10;&#10;Description automatically generated">
            <a:extLst>
              <a:ext uri="{FF2B5EF4-FFF2-40B4-BE49-F238E27FC236}">
                <a16:creationId xmlns:a16="http://schemas.microsoft.com/office/drawing/2014/main" id="{F32637AA-47F9-18CD-1274-F59613A721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39577" y="396529"/>
            <a:ext cx="2421592" cy="3232952"/>
          </a:xfrm>
          <a:prstGeom prst="rect">
            <a:avLst/>
          </a:prstGeom>
        </p:spPr>
      </p:pic>
      <p:pic>
        <p:nvPicPr>
          <p:cNvPr id="5" name="Picture 4" descr="A picture containing text, book&#10;&#10;Description automatically generated">
            <a:extLst>
              <a:ext uri="{FF2B5EF4-FFF2-40B4-BE49-F238E27FC236}">
                <a16:creationId xmlns:a16="http://schemas.microsoft.com/office/drawing/2014/main" id="{CA54C972-08A5-8BE0-339A-3218FC5722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39577" y="4006552"/>
            <a:ext cx="1656938" cy="2651102"/>
          </a:xfrm>
          <a:prstGeom prst="rect">
            <a:avLst/>
          </a:prstGeom>
        </p:spPr>
      </p:pic>
    </p:spTree>
    <p:extLst>
      <p:ext uri="{BB962C8B-B14F-4D97-AF65-F5344CB8AC3E}">
        <p14:creationId xmlns:p14="http://schemas.microsoft.com/office/powerpoint/2010/main" val="11976373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5000"/>
                <a:lumOff val="55000"/>
              </a:schemeClr>
            </a:gs>
            <a:gs pos="100000">
              <a:schemeClr val="accent1">
                <a:lumMod val="45000"/>
                <a:lumOff val="55000"/>
              </a:schemeClr>
            </a:gs>
            <a:gs pos="92000">
              <a:schemeClr val="tx2">
                <a:lumMod val="5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1792" y="3598546"/>
            <a:ext cx="5806440" cy="2506972"/>
          </a:xfrm>
        </p:spPr>
        <p:txBody>
          <a:bodyPr vert="horz" wrap="square" lIns="91440" tIns="45720" rIns="91440" bIns="45720" rtlCol="0" anchor="t">
            <a:normAutofit/>
          </a:bodyPr>
          <a:lstStyle/>
          <a:p>
            <a:pPr algn="r"/>
            <a:r>
              <a:rPr lang="en-US" sz="5600" spc="-300" dirty="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rPr>
              <a:t>Roko’s </a:t>
            </a:r>
            <a:r>
              <a:rPr lang="en-US" sz="5600" spc="-300" baseline="0" dirty="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rPr>
              <a:t>Basilisk, fiction, and m</a:t>
            </a:r>
            <a:r>
              <a:rPr lang="en-US" sz="5600" spc="-300" dirty="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rPr>
              <a:t>ythology</a:t>
            </a:r>
            <a:endParaRPr lang="en-US" sz="5600" spc="-300" baseline="0" dirty="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endParaRPr>
          </a:p>
        </p:txBody>
      </p:sp>
      <p:pic>
        <p:nvPicPr>
          <p:cNvPr id="6" name="Content Placeholder 5" descr="A picture containing animal, water, bear, outdoor&#10;&#10;Description automatically generated">
            <a:extLst>
              <a:ext uri="{FF2B5EF4-FFF2-40B4-BE49-F238E27FC236}">
                <a16:creationId xmlns:a16="http://schemas.microsoft.com/office/drawing/2014/main" id="{EF017B04-F79D-4088-AABC-49BE2EC403F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999338" y="697973"/>
            <a:ext cx="4876834" cy="5462054"/>
          </a:xfrm>
          <a:prstGeom prst="rect">
            <a:avLst/>
          </a:prstGeom>
        </p:spPr>
      </p:pic>
    </p:spTree>
    <p:extLst>
      <p:ext uri="{BB962C8B-B14F-4D97-AF65-F5344CB8AC3E}">
        <p14:creationId xmlns:p14="http://schemas.microsoft.com/office/powerpoint/2010/main" val="6211456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5000"/>
                <a:lumOff val="55000"/>
              </a:schemeClr>
            </a:gs>
            <a:gs pos="100000">
              <a:schemeClr val="accent1">
                <a:lumMod val="45000"/>
                <a:lumOff val="55000"/>
              </a:schemeClr>
            </a:gs>
            <a:gs pos="92000">
              <a:schemeClr val="tx2">
                <a:lumMod val="50000"/>
              </a:schemeClr>
            </a:gs>
          </a:gsLst>
          <a:lin ang="5400000" scaled="1"/>
        </a:gra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5325879-C4B2-475E-B853-DC8F21A633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12C085F-3B19-420D-902A-B55695F503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18105" cy="6858000"/>
          </a:xfrm>
          <a:prstGeom prst="rect">
            <a:avLst/>
          </a:prstGeom>
          <a:blipFill>
            <a:blip r:embed="rId2"/>
            <a:stretch>
              <a:fillRect r="-164004"/>
            </a:stretch>
          </a:blipFill>
          <a:ln>
            <a:noFill/>
          </a:ln>
          <a:effectLst>
            <a:outerShdw blurRad="139700" dist="508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5EB462-2C9B-C897-746C-A8211BFFA098}"/>
              </a:ext>
            </a:extLst>
          </p:cNvPr>
          <p:cNvSpPr>
            <a:spLocks noGrp="1"/>
          </p:cNvSpPr>
          <p:nvPr>
            <p:ph type="title"/>
          </p:nvPr>
        </p:nvSpPr>
        <p:spPr>
          <a:xfrm>
            <a:off x="108857" y="365125"/>
            <a:ext cx="4343400" cy="6362246"/>
          </a:xfrm>
        </p:spPr>
        <p:txBody>
          <a:bodyPr vert="horz" lIns="91440" tIns="45720" rIns="91440" bIns="45720" rtlCol="0">
            <a:noAutofit/>
          </a:bodyPr>
          <a:lstStyle/>
          <a:p>
            <a:r>
              <a:rPr lang="en-US" sz="3200" dirty="0">
                <a:gradFill flip="none" rotWithShape="1">
                  <a:gsLst>
                    <a:gs pos="28000">
                      <a:srgbClr val="EDEDED"/>
                    </a:gs>
                    <a:gs pos="0">
                      <a:srgbClr val="BFBFBF"/>
                    </a:gs>
                    <a:gs pos="100000">
                      <a:srgbClr val="FFFFFF"/>
                    </a:gs>
                  </a:gsLst>
                  <a:lin ang="4800000" scaled="0"/>
                  <a:tileRect/>
                </a:gradFill>
                <a:latin typeface="+mn-lt"/>
              </a:rPr>
              <a:t>‘</a:t>
            </a:r>
            <a:r>
              <a:rPr lang="en-US" sz="3200" dirty="0" err="1">
                <a:gradFill flip="none" rotWithShape="1">
                  <a:gsLst>
                    <a:gs pos="28000">
                      <a:srgbClr val="EDEDED"/>
                    </a:gs>
                    <a:gs pos="0">
                      <a:srgbClr val="BFBFBF"/>
                    </a:gs>
                    <a:gs pos="100000">
                      <a:srgbClr val="FFFFFF"/>
                    </a:gs>
                  </a:gsLst>
                  <a:lin ang="4800000" scaled="0"/>
                  <a:tileRect/>
                </a:gradFill>
                <a:latin typeface="+mn-lt"/>
              </a:rPr>
              <a:t>Loab</a:t>
            </a:r>
            <a:r>
              <a:rPr lang="en-US" sz="3200" dirty="0">
                <a:gradFill flip="none" rotWithShape="1">
                  <a:gsLst>
                    <a:gs pos="28000">
                      <a:srgbClr val="EDEDED"/>
                    </a:gs>
                    <a:gs pos="0">
                      <a:srgbClr val="BFBFBF"/>
                    </a:gs>
                    <a:gs pos="100000">
                      <a:srgbClr val="FFFFFF"/>
                    </a:gs>
                  </a:gsLst>
                  <a:lin ang="4800000" scaled="0"/>
                  <a:tileRect/>
                </a:gradFill>
                <a:latin typeface="+mn-lt"/>
              </a:rPr>
              <a:t>’ (2022)</a:t>
            </a:r>
            <a:br>
              <a:rPr lang="en-US" sz="2000" dirty="0">
                <a:gradFill flip="none" rotWithShape="1">
                  <a:gsLst>
                    <a:gs pos="28000">
                      <a:srgbClr val="EDEDED"/>
                    </a:gs>
                    <a:gs pos="0">
                      <a:srgbClr val="BFBFBF"/>
                    </a:gs>
                    <a:gs pos="100000">
                      <a:srgbClr val="FFFFFF"/>
                    </a:gs>
                  </a:gsLst>
                  <a:lin ang="4800000" scaled="0"/>
                  <a:tileRect/>
                </a:gradFill>
                <a:latin typeface="+mn-lt"/>
              </a:rPr>
            </a:br>
            <a:br>
              <a:rPr lang="en-US" sz="2000" dirty="0">
                <a:gradFill flip="none" rotWithShape="1">
                  <a:gsLst>
                    <a:gs pos="28000">
                      <a:srgbClr val="EDEDED"/>
                    </a:gs>
                    <a:gs pos="0">
                      <a:srgbClr val="BFBFBF"/>
                    </a:gs>
                    <a:gs pos="100000">
                      <a:srgbClr val="FFFFFF"/>
                    </a:gs>
                  </a:gsLst>
                  <a:lin ang="4800000" scaled="0"/>
                  <a:tileRect/>
                </a:gradFill>
                <a:latin typeface="+mn-lt"/>
              </a:rPr>
            </a:br>
            <a:r>
              <a:rPr lang="en-US" sz="2000" dirty="0">
                <a:gradFill flip="none" rotWithShape="1">
                  <a:gsLst>
                    <a:gs pos="28000">
                      <a:srgbClr val="EDEDED"/>
                    </a:gs>
                    <a:gs pos="0">
                      <a:srgbClr val="BFBFBF"/>
                    </a:gs>
                    <a:gs pos="100000">
                      <a:srgbClr val="FFFFFF"/>
                    </a:gs>
                  </a:gsLst>
                  <a:lin ang="4800000" scaled="0"/>
                  <a:tileRect/>
                </a:gradFill>
                <a:latin typeface="+mn-lt"/>
              </a:rPr>
              <a:t>“</a:t>
            </a:r>
            <a:r>
              <a:rPr lang="en-GB" sz="2000" b="0" i="0" dirty="0" err="1">
                <a:gradFill flip="none" rotWithShape="1">
                  <a:gsLst>
                    <a:gs pos="28000">
                      <a:srgbClr val="EDEDED"/>
                    </a:gs>
                    <a:gs pos="0">
                      <a:srgbClr val="BFBFBF"/>
                    </a:gs>
                    <a:gs pos="100000">
                      <a:srgbClr val="FFFFFF"/>
                    </a:gs>
                  </a:gsLst>
                  <a:lin ang="4800000" scaled="0"/>
                  <a:tileRect/>
                </a:gradFill>
                <a:effectLst/>
                <a:latin typeface="+mn-lt"/>
              </a:rPr>
              <a:t>Supercomposite</a:t>
            </a:r>
            <a:r>
              <a:rPr lang="en-GB" sz="2000" b="0" i="0" dirty="0">
                <a:gradFill flip="none" rotWithShape="1">
                  <a:gsLst>
                    <a:gs pos="28000">
                      <a:srgbClr val="EDEDED"/>
                    </a:gs>
                    <a:gs pos="0">
                      <a:srgbClr val="BFBFBF"/>
                    </a:gs>
                    <a:gs pos="100000">
                      <a:srgbClr val="FFFFFF"/>
                    </a:gs>
                  </a:gsLst>
                  <a:lin ang="4800000" scaled="0"/>
                  <a:tileRect/>
                </a:gradFill>
                <a:effectLst/>
                <a:latin typeface="+mn-lt"/>
              </a:rPr>
              <a:t> punched in a negative prompt, which tells the AI to create something that is the </a:t>
            </a:r>
            <a:r>
              <a:rPr lang="en-GB" sz="2000" b="0" i="1" dirty="0">
                <a:gradFill flip="none" rotWithShape="1">
                  <a:gsLst>
                    <a:gs pos="28000">
                      <a:srgbClr val="EDEDED"/>
                    </a:gs>
                    <a:gs pos="0">
                      <a:srgbClr val="BFBFBF"/>
                    </a:gs>
                    <a:gs pos="100000">
                      <a:srgbClr val="FFFFFF"/>
                    </a:gs>
                  </a:gsLst>
                  <a:lin ang="4800000" scaled="0"/>
                  <a:tileRect/>
                </a:gradFill>
                <a:effectLst/>
                <a:latin typeface="+mn-lt"/>
              </a:rPr>
              <a:t>opposite </a:t>
            </a:r>
            <a:r>
              <a:rPr lang="en-GB" sz="2000" b="0" i="0" dirty="0">
                <a:gradFill flip="none" rotWithShape="1">
                  <a:gsLst>
                    <a:gs pos="28000">
                      <a:srgbClr val="EDEDED"/>
                    </a:gs>
                    <a:gs pos="0">
                      <a:srgbClr val="BFBFBF"/>
                    </a:gs>
                    <a:gs pos="100000">
                      <a:srgbClr val="FFFFFF"/>
                    </a:gs>
                  </a:gsLst>
                  <a:lin ang="4800000" scaled="0"/>
                  <a:tileRect/>
                </a:gradFill>
                <a:effectLst/>
                <a:latin typeface="+mn-lt"/>
              </a:rPr>
              <a:t>of the prompt. The negative prompt they used spat out a mostly unintelligible image of a skyline with the letters "DIGITA PNTICS" emblazoned across it. They then used that as a negative prompt and... the AI spat out pictures featuring a long-haired, older woman with rosy cheeks. </a:t>
            </a:r>
            <a:r>
              <a:rPr lang="en-GB" sz="2000" b="0" i="0" dirty="0" err="1">
                <a:gradFill flip="none" rotWithShape="1">
                  <a:gsLst>
                    <a:gs pos="28000">
                      <a:srgbClr val="EDEDED"/>
                    </a:gs>
                    <a:gs pos="0">
                      <a:srgbClr val="BFBFBF"/>
                    </a:gs>
                    <a:gs pos="100000">
                      <a:srgbClr val="FFFFFF"/>
                    </a:gs>
                  </a:gsLst>
                  <a:lin ang="4800000" scaled="0"/>
                  <a:tileRect/>
                </a:gradFill>
                <a:effectLst/>
                <a:latin typeface="+mn-lt"/>
              </a:rPr>
              <a:t>Supercomposite</a:t>
            </a:r>
            <a:r>
              <a:rPr lang="en-GB" sz="2000" b="0" i="0" dirty="0">
                <a:gradFill flip="none" rotWithShape="1">
                  <a:gsLst>
                    <a:gs pos="28000">
                      <a:srgbClr val="EDEDED"/>
                    </a:gs>
                    <a:gs pos="0">
                      <a:srgbClr val="BFBFBF"/>
                    </a:gs>
                    <a:gs pos="100000">
                      <a:srgbClr val="FFFFFF"/>
                    </a:gs>
                  </a:gsLst>
                  <a:lin ang="4800000" scaled="0"/>
                  <a:tileRect/>
                </a:gradFill>
                <a:effectLst/>
                <a:latin typeface="+mn-lt"/>
              </a:rPr>
              <a:t> named "her" </a:t>
            </a:r>
            <a:r>
              <a:rPr lang="en-GB" sz="2000" b="0" i="0" dirty="0" err="1">
                <a:gradFill flip="none" rotWithShape="1">
                  <a:gsLst>
                    <a:gs pos="28000">
                      <a:srgbClr val="EDEDED"/>
                    </a:gs>
                    <a:gs pos="0">
                      <a:srgbClr val="BFBFBF"/>
                    </a:gs>
                    <a:gs pos="100000">
                      <a:srgbClr val="FFFFFF"/>
                    </a:gs>
                  </a:gsLst>
                  <a:lin ang="4800000" scaled="0"/>
                  <a:tileRect/>
                </a:gradFill>
                <a:effectLst/>
                <a:latin typeface="+mn-lt"/>
              </a:rPr>
              <a:t>Loab</a:t>
            </a:r>
            <a:r>
              <a:rPr lang="en-GB" sz="2000" b="0" i="0" dirty="0">
                <a:gradFill flip="none" rotWithShape="1">
                  <a:gsLst>
                    <a:gs pos="28000">
                      <a:srgbClr val="EDEDED"/>
                    </a:gs>
                    <a:gs pos="0">
                      <a:srgbClr val="BFBFBF"/>
                    </a:gs>
                    <a:gs pos="100000">
                      <a:srgbClr val="FFFFFF"/>
                    </a:gs>
                  </a:gsLst>
                  <a:lin ang="4800000" scaled="0"/>
                  <a:tileRect/>
                </a:gradFill>
                <a:effectLst/>
                <a:latin typeface="+mn-lt"/>
              </a:rPr>
              <a:t>, because one of the images generated some text that seems to say "LOAB."</a:t>
            </a:r>
            <a:endParaRPr lang="en-US" sz="2000" dirty="0">
              <a:gradFill flip="none" rotWithShape="1">
                <a:gsLst>
                  <a:gs pos="28000">
                    <a:srgbClr val="EDEDED"/>
                  </a:gs>
                  <a:gs pos="0">
                    <a:srgbClr val="BFBFBF"/>
                  </a:gs>
                  <a:gs pos="100000">
                    <a:srgbClr val="FFFFFF"/>
                  </a:gs>
                </a:gsLst>
                <a:lin ang="4800000" scaled="0"/>
                <a:tileRect/>
              </a:gradFill>
              <a:latin typeface="+mn-lt"/>
            </a:endParaRPr>
          </a:p>
        </p:txBody>
      </p:sp>
      <p:pic>
        <p:nvPicPr>
          <p:cNvPr id="5" name="Content Placeholder 4">
            <a:extLst>
              <a:ext uri="{FF2B5EF4-FFF2-40B4-BE49-F238E27FC236}">
                <a16:creationId xmlns:a16="http://schemas.microsoft.com/office/drawing/2014/main" id="{742A6636-575A-A958-93DE-EEFD9DFA60AD}"/>
              </a:ext>
            </a:extLst>
          </p:cNvPr>
          <p:cNvPicPr>
            <a:picLocks noChangeAspect="1"/>
          </p:cNvPicPr>
          <p:nvPr/>
        </p:nvPicPr>
        <p:blipFill>
          <a:blip r:embed="rId3"/>
          <a:stretch>
            <a:fillRect/>
          </a:stretch>
        </p:blipFill>
        <p:spPr>
          <a:xfrm>
            <a:off x="5806415" y="643464"/>
            <a:ext cx="5250734" cy="5571072"/>
          </a:xfrm>
          <a:prstGeom prst="rect">
            <a:avLst/>
          </a:prstGeom>
        </p:spPr>
      </p:pic>
    </p:spTree>
    <p:extLst>
      <p:ext uri="{BB962C8B-B14F-4D97-AF65-F5344CB8AC3E}">
        <p14:creationId xmlns:p14="http://schemas.microsoft.com/office/powerpoint/2010/main" val="2316287106"/>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5000"/>
                <a:lumOff val="55000"/>
              </a:schemeClr>
            </a:gs>
            <a:gs pos="100000">
              <a:schemeClr val="accent1">
                <a:lumMod val="45000"/>
                <a:lumOff val="55000"/>
              </a:schemeClr>
            </a:gs>
            <a:gs pos="92000">
              <a:schemeClr val="tx2">
                <a:lumMod val="5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E3DDE-215E-4231-6F6D-2F1576731372}"/>
              </a:ext>
            </a:extLst>
          </p:cNvPr>
          <p:cNvSpPr>
            <a:spLocks noGrp="1"/>
          </p:cNvSpPr>
          <p:nvPr>
            <p:ph type="title"/>
          </p:nvPr>
        </p:nvSpPr>
        <p:spPr/>
        <p:txBody>
          <a:bodyPr vert="horz" lIns="91440" tIns="45720" rIns="91440" bIns="45720" rtlCol="0" anchor="ctr" anchorCtr="1">
            <a:normAutofit/>
          </a:bodyPr>
          <a:lstStyle/>
          <a:p>
            <a:r>
              <a:rPr lang="en-US" sz="4200"/>
              <a:t>Loab Inspires New Fiction</a:t>
            </a:r>
          </a:p>
        </p:txBody>
      </p:sp>
      <p:sp>
        <p:nvSpPr>
          <p:cNvPr id="8" name="TextBox 7">
            <a:extLst>
              <a:ext uri="{FF2B5EF4-FFF2-40B4-BE49-F238E27FC236}">
                <a16:creationId xmlns:a16="http://schemas.microsoft.com/office/drawing/2014/main" id="{210B5D65-9234-4BB3-1211-F00BB0EF8A05}"/>
              </a:ext>
            </a:extLst>
          </p:cNvPr>
          <p:cNvSpPr txBox="1"/>
          <p:nvPr/>
        </p:nvSpPr>
        <p:spPr>
          <a:xfrm>
            <a:off x="337401" y="5875665"/>
            <a:ext cx="6575861" cy="941267"/>
          </a:xfrm>
          <a:prstGeom prst="rect">
            <a:avLst/>
          </a:prstGeom>
        </p:spPr>
        <p:txBody>
          <a:bodyPr vert="horz" lIns="91440" tIns="45720" rIns="91440" bIns="45720" rtlCol="0">
            <a:normAutofit/>
          </a:bodyPr>
          <a:lstStyle/>
          <a:p>
            <a:pPr defTabSz="914400">
              <a:lnSpc>
                <a:spcPct val="90000"/>
              </a:lnSpc>
              <a:spcAft>
                <a:spcPts val="600"/>
              </a:spcAft>
            </a:pPr>
            <a:r>
              <a:rPr lang="en-US" dirty="0">
                <a:gradFill>
                  <a:gsLst>
                    <a:gs pos="34000">
                      <a:schemeClr val="tx1">
                        <a:lumMod val="93000"/>
                      </a:schemeClr>
                    </a:gs>
                    <a:gs pos="0">
                      <a:schemeClr val="bg1">
                        <a:lumMod val="25000"/>
                        <a:lumOff val="75000"/>
                      </a:schemeClr>
                    </a:gs>
                    <a:gs pos="100000">
                      <a:schemeClr val="tx2">
                        <a:lumMod val="0"/>
                        <a:lumOff val="100000"/>
                      </a:schemeClr>
                    </a:gs>
                  </a:gsLst>
                  <a:lin ang="4800000" scaled="0"/>
                </a:gradFill>
              </a:rPr>
              <a:t>Isaiah E. </a:t>
            </a:r>
            <a:r>
              <a:rPr lang="en-US" dirty="0" err="1">
                <a:gradFill>
                  <a:gsLst>
                    <a:gs pos="34000">
                      <a:schemeClr val="tx1">
                        <a:lumMod val="93000"/>
                      </a:schemeClr>
                    </a:gs>
                    <a:gs pos="0">
                      <a:schemeClr val="bg1">
                        <a:lumMod val="25000"/>
                        <a:lumOff val="75000"/>
                      </a:schemeClr>
                    </a:gs>
                    <a:gs pos="100000">
                      <a:schemeClr val="tx2">
                        <a:lumMod val="0"/>
                        <a:lumOff val="100000"/>
                      </a:schemeClr>
                    </a:gs>
                  </a:gsLst>
                  <a:lin ang="4800000" scaled="0"/>
                </a:gradFill>
              </a:rPr>
              <a:t>Leiva</a:t>
            </a:r>
            <a:r>
              <a:rPr lang="en-US" dirty="0">
                <a:gradFill>
                  <a:gsLst>
                    <a:gs pos="34000">
                      <a:schemeClr val="tx1">
                        <a:lumMod val="93000"/>
                      </a:schemeClr>
                    </a:gs>
                    <a:gs pos="0">
                      <a:schemeClr val="bg1">
                        <a:lumMod val="25000"/>
                        <a:lumOff val="75000"/>
                      </a:schemeClr>
                    </a:gs>
                    <a:gs pos="100000">
                      <a:schemeClr val="tx2">
                        <a:lumMod val="0"/>
                        <a:lumOff val="100000"/>
                      </a:schemeClr>
                    </a:gs>
                  </a:gsLst>
                  <a:lin ang="4800000" scaled="0"/>
                </a:gradFill>
              </a:rPr>
              <a:t> at http://vocal.media/horror/loab-isn-t-real</a:t>
            </a:r>
          </a:p>
        </p:txBody>
      </p:sp>
      <p:pic>
        <p:nvPicPr>
          <p:cNvPr id="7" name="Picture 6" descr="Text&#10;&#10;Description automatically generated">
            <a:extLst>
              <a:ext uri="{FF2B5EF4-FFF2-40B4-BE49-F238E27FC236}">
                <a16:creationId xmlns:a16="http://schemas.microsoft.com/office/drawing/2014/main" id="{6C36E533-1BDE-C4C3-1217-EA3EC859203D}"/>
              </a:ext>
            </a:extLst>
          </p:cNvPr>
          <p:cNvPicPr>
            <a:picLocks noChangeAspect="1"/>
          </p:cNvPicPr>
          <p:nvPr/>
        </p:nvPicPr>
        <p:blipFill>
          <a:blip r:embed="rId2"/>
          <a:stretch>
            <a:fillRect/>
          </a:stretch>
        </p:blipFill>
        <p:spPr>
          <a:xfrm>
            <a:off x="337401" y="2525486"/>
            <a:ext cx="6575861" cy="3222171"/>
          </a:xfrm>
          <a:prstGeom prst="rect">
            <a:avLst/>
          </a:prstGeom>
        </p:spPr>
      </p:pic>
      <p:pic>
        <p:nvPicPr>
          <p:cNvPr id="5" name="Content Placeholder 4" descr="A picture containing text, outdoor, posing&#10;&#10;Description automatically generated">
            <a:extLst>
              <a:ext uri="{FF2B5EF4-FFF2-40B4-BE49-F238E27FC236}">
                <a16:creationId xmlns:a16="http://schemas.microsoft.com/office/drawing/2014/main" id="{A6B11FA1-4CB5-1BA1-E5EA-22B810D8A9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68395" y="1876234"/>
            <a:ext cx="2825421" cy="4520674"/>
          </a:xfrm>
          <a:prstGeom prst="rect">
            <a:avLst/>
          </a:prstGeom>
        </p:spPr>
      </p:pic>
    </p:spTree>
    <p:extLst>
      <p:ext uri="{BB962C8B-B14F-4D97-AF65-F5344CB8AC3E}">
        <p14:creationId xmlns:p14="http://schemas.microsoft.com/office/powerpoint/2010/main" val="39889390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5000"/>
                <a:lumOff val="55000"/>
              </a:schemeClr>
            </a:gs>
            <a:gs pos="100000">
              <a:schemeClr val="accent1">
                <a:lumMod val="45000"/>
                <a:lumOff val="55000"/>
              </a:schemeClr>
            </a:gs>
            <a:gs pos="92000">
              <a:schemeClr val="tx2">
                <a:lumMod val="50000"/>
              </a:schemeClr>
            </a:gs>
          </a:gsLst>
          <a:lin ang="5400000" scaled="1"/>
        </a:gradFill>
        <a:effectLst/>
      </p:bgPr>
    </p:bg>
    <p:spTree>
      <p:nvGrpSpPr>
        <p:cNvPr id="1" name=""/>
        <p:cNvGrpSpPr/>
        <p:nvPr/>
      </p:nvGrpSpPr>
      <p:grpSpPr>
        <a:xfrm>
          <a:off x="0" y="0"/>
          <a:ext cx="0" cy="0"/>
          <a:chOff x="0" y="0"/>
          <a:chExt cx="0" cy="0"/>
        </a:xfrm>
      </p:grpSpPr>
      <p:pic>
        <p:nvPicPr>
          <p:cNvPr id="5" name="Content Placeholder 4" descr="Text, chat or text message&#10;&#10;Description automatically generated">
            <a:extLst>
              <a:ext uri="{FF2B5EF4-FFF2-40B4-BE49-F238E27FC236}">
                <a16:creationId xmlns:a16="http://schemas.microsoft.com/office/drawing/2014/main" id="{217D6336-1BA8-50E6-FE0E-F7BF114A7FB2}"/>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19"/>
          <a:stretch/>
        </p:blipFill>
        <p:spPr>
          <a:xfrm>
            <a:off x="1686833" y="943649"/>
            <a:ext cx="8838486" cy="4970702"/>
          </a:xfrm>
          <a:prstGeom prst="rect">
            <a:avLst/>
          </a:prstGeom>
          <a:ln w="190500" cap="flat" cmpd="thinThick">
            <a:solidFill>
              <a:srgbClr val="FFFFFF"/>
            </a:solidFill>
            <a:prstDash val="solid"/>
            <a:round/>
          </a:ln>
        </p:spPr>
      </p:pic>
    </p:spTree>
    <p:extLst>
      <p:ext uri="{BB962C8B-B14F-4D97-AF65-F5344CB8AC3E}">
        <p14:creationId xmlns:p14="http://schemas.microsoft.com/office/powerpoint/2010/main" val="7091173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5000"/>
                <a:lumOff val="55000"/>
              </a:schemeClr>
            </a:gs>
            <a:gs pos="100000">
              <a:schemeClr val="accent1">
                <a:lumMod val="45000"/>
                <a:lumOff val="55000"/>
              </a:schemeClr>
            </a:gs>
            <a:gs pos="92000">
              <a:schemeClr val="tx2">
                <a:lumMod val="5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52F8D-150E-4006-BB75-0580DEBDBC59}"/>
              </a:ext>
            </a:extLst>
          </p:cNvPr>
          <p:cNvSpPr>
            <a:spLocks noGrp="1"/>
          </p:cNvSpPr>
          <p:nvPr>
            <p:ph type="title"/>
          </p:nvPr>
        </p:nvSpPr>
        <p:spPr>
          <a:xfrm>
            <a:off x="6619164" y="4189864"/>
            <a:ext cx="4997354" cy="2163872"/>
          </a:xfrm>
        </p:spPr>
        <p:txBody>
          <a:bodyPr vert="horz" lIns="91440" tIns="45720" rIns="91440" bIns="45720" rtlCol="0" anchor="t">
            <a:normAutofit/>
          </a:bodyPr>
          <a:lstStyle/>
          <a:p>
            <a:pPr algn="r"/>
            <a:r>
              <a:rPr lang="en-US" sz="4200" kern="1200" dirty="0">
                <a:latin typeface="+mj-lt"/>
                <a:ea typeface="+mj-ea"/>
                <a:cs typeface="+mj-cs"/>
              </a:rPr>
              <a:t>The AI Creation Meme (Singler 2020)
</a:t>
            </a:r>
          </a:p>
        </p:txBody>
      </p:sp>
      <p:pic>
        <p:nvPicPr>
          <p:cNvPr id="19" name="Content Placeholder 18" descr="Graphical user interface&#10;&#10;Description automatically generated">
            <a:extLst>
              <a:ext uri="{FF2B5EF4-FFF2-40B4-BE49-F238E27FC236}">
                <a16:creationId xmlns:a16="http://schemas.microsoft.com/office/drawing/2014/main" id="{CC9254ED-BD1D-4415-A832-2530BACF6DBD}"/>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27261" r="12972" b="3"/>
          <a:stretch/>
        </p:blipFill>
        <p:spPr>
          <a:xfrm>
            <a:off x="4" y="-6236"/>
            <a:ext cx="3255403" cy="2505456"/>
          </a:xfrm>
          <a:custGeom>
            <a:avLst/>
            <a:gdLst/>
            <a:ahLst/>
            <a:cxnLst/>
            <a:rect l="l" t="t" r="r" b="b"/>
            <a:pathLst>
              <a:path w="3255403" h="2505456">
                <a:moveTo>
                  <a:pt x="0" y="0"/>
                </a:moveTo>
                <a:lnTo>
                  <a:pt x="3255403" y="0"/>
                </a:lnTo>
                <a:lnTo>
                  <a:pt x="2094477" y="2505456"/>
                </a:lnTo>
                <a:lnTo>
                  <a:pt x="0" y="2505456"/>
                </a:lnTo>
                <a:close/>
              </a:path>
            </a:pathLst>
          </a:custGeom>
        </p:spPr>
      </p:pic>
      <p:pic>
        <p:nvPicPr>
          <p:cNvPr id="33" name="Picture 32" descr="A picture containing website&#10;&#10;Description automatically generated">
            <a:extLst>
              <a:ext uri="{FF2B5EF4-FFF2-40B4-BE49-F238E27FC236}">
                <a16:creationId xmlns:a16="http://schemas.microsoft.com/office/drawing/2014/main" id="{273F399B-FB76-484C-95DE-19FD05C1CB34}"/>
              </a:ext>
            </a:extLst>
          </p:cNvPr>
          <p:cNvPicPr>
            <a:picLocks noChangeAspect="1"/>
          </p:cNvPicPr>
          <p:nvPr/>
        </p:nvPicPr>
        <p:blipFill rotWithShape="1">
          <a:blip r:embed="rId4">
            <a:extLst>
              <a:ext uri="{28A0092B-C50C-407E-A947-70E740481C1C}">
                <a14:useLocalDpi xmlns:a14="http://schemas.microsoft.com/office/drawing/2010/main" val="0"/>
              </a:ext>
            </a:extLst>
          </a:blip>
          <a:srcRect t="5840" r="-1" b="-1"/>
          <a:stretch/>
        </p:blipFill>
        <p:spPr>
          <a:xfrm>
            <a:off x="4675539" y="-6235"/>
            <a:ext cx="3677817" cy="2505456"/>
          </a:xfrm>
          <a:custGeom>
            <a:avLst/>
            <a:gdLst/>
            <a:ahLst/>
            <a:cxnLst/>
            <a:rect l="l" t="t" r="r" b="b"/>
            <a:pathLst>
              <a:path w="3677817" h="2505456">
                <a:moveTo>
                  <a:pt x="1160926" y="0"/>
                </a:moveTo>
                <a:lnTo>
                  <a:pt x="3677817" y="0"/>
                </a:lnTo>
                <a:lnTo>
                  <a:pt x="2516891" y="2505456"/>
                </a:lnTo>
                <a:lnTo>
                  <a:pt x="0" y="2505456"/>
                </a:lnTo>
                <a:close/>
              </a:path>
            </a:pathLst>
          </a:custGeom>
        </p:spPr>
      </p:pic>
      <p:pic>
        <p:nvPicPr>
          <p:cNvPr id="23" name="Picture 22" descr="A picture containing aquatic mammal, dolphin, night sky&#10;&#10;Description automatically generated">
            <a:extLst>
              <a:ext uri="{FF2B5EF4-FFF2-40B4-BE49-F238E27FC236}">
                <a16:creationId xmlns:a16="http://schemas.microsoft.com/office/drawing/2014/main" id="{68191F43-76DA-49A6-AC63-4F3227BC4CD2}"/>
              </a:ext>
            </a:extLst>
          </p:cNvPr>
          <p:cNvPicPr>
            <a:picLocks noChangeAspect="1"/>
          </p:cNvPicPr>
          <p:nvPr/>
        </p:nvPicPr>
        <p:blipFill rotWithShape="1">
          <a:blip r:embed="rId5">
            <a:extLst>
              <a:ext uri="{28A0092B-C50C-407E-A947-70E740481C1C}">
                <a14:useLocalDpi xmlns:a14="http://schemas.microsoft.com/office/drawing/2010/main" val="0"/>
              </a:ext>
            </a:extLst>
          </a:blip>
          <a:srcRect t="955" r="-1" b="10342"/>
          <a:stretch/>
        </p:blipFill>
        <p:spPr>
          <a:xfrm>
            <a:off x="7381876" y="1"/>
            <a:ext cx="4810125" cy="2501837"/>
          </a:xfrm>
          <a:custGeom>
            <a:avLst/>
            <a:gdLst/>
            <a:ahLst/>
            <a:cxnLst/>
            <a:rect l="l" t="t" r="r" b="b"/>
            <a:pathLst>
              <a:path w="4810125" h="2501837">
                <a:moveTo>
                  <a:pt x="1159248" y="0"/>
                </a:moveTo>
                <a:lnTo>
                  <a:pt x="4810125" y="0"/>
                </a:lnTo>
                <a:lnTo>
                  <a:pt x="4810125" y="2501837"/>
                </a:lnTo>
                <a:lnTo>
                  <a:pt x="0" y="2501837"/>
                </a:lnTo>
                <a:close/>
              </a:path>
            </a:pathLst>
          </a:custGeom>
        </p:spPr>
      </p:pic>
      <p:pic>
        <p:nvPicPr>
          <p:cNvPr id="21" name="Picture 20" descr="A picture containing text, electronics&#10;&#10;Description automatically generated">
            <a:extLst>
              <a:ext uri="{FF2B5EF4-FFF2-40B4-BE49-F238E27FC236}">
                <a16:creationId xmlns:a16="http://schemas.microsoft.com/office/drawing/2014/main" id="{F18A7140-0A7A-446C-9BEC-7DBF865D2E1D}"/>
              </a:ext>
            </a:extLst>
          </p:cNvPr>
          <p:cNvPicPr>
            <a:picLocks noChangeAspect="1"/>
          </p:cNvPicPr>
          <p:nvPr/>
        </p:nvPicPr>
        <p:blipFill rotWithShape="1">
          <a:blip r:embed="rId6">
            <a:extLst>
              <a:ext uri="{28A0092B-C50C-407E-A947-70E740481C1C}">
                <a14:useLocalDpi xmlns:a14="http://schemas.microsoft.com/office/drawing/2010/main" val="0"/>
              </a:ext>
            </a:extLst>
          </a:blip>
          <a:srcRect l="32549" r="1058" b="-1"/>
          <a:stretch/>
        </p:blipFill>
        <p:spPr>
          <a:xfrm>
            <a:off x="20" y="2658276"/>
            <a:ext cx="3770704" cy="4199724"/>
          </a:xfrm>
          <a:custGeom>
            <a:avLst/>
            <a:gdLst/>
            <a:ahLst/>
            <a:cxnLst/>
            <a:rect l="l" t="t" r="r" b="b"/>
            <a:pathLst>
              <a:path w="3770724" h="4199724">
                <a:moveTo>
                  <a:pt x="0" y="0"/>
                </a:moveTo>
                <a:lnTo>
                  <a:pt x="3770724" y="0"/>
                </a:lnTo>
                <a:lnTo>
                  <a:pt x="1824067" y="4199724"/>
                </a:lnTo>
                <a:lnTo>
                  <a:pt x="0" y="4199724"/>
                </a:lnTo>
                <a:close/>
              </a:path>
            </a:pathLst>
          </a:custGeom>
        </p:spPr>
      </p:pic>
      <p:pic>
        <p:nvPicPr>
          <p:cNvPr id="31" name="Picture 30" descr="Graphical user interface, text, application&#10;&#10;Description automatically generated">
            <a:extLst>
              <a:ext uri="{FF2B5EF4-FFF2-40B4-BE49-F238E27FC236}">
                <a16:creationId xmlns:a16="http://schemas.microsoft.com/office/drawing/2014/main" id="{FA2FADB1-1ABB-49DA-842B-BC770822B16C}"/>
              </a:ext>
            </a:extLst>
          </p:cNvPr>
          <p:cNvPicPr>
            <a:picLocks noChangeAspect="1"/>
          </p:cNvPicPr>
          <p:nvPr/>
        </p:nvPicPr>
        <p:blipFill rotWithShape="1">
          <a:blip r:embed="rId7">
            <a:extLst>
              <a:ext uri="{28A0092B-C50C-407E-A947-70E740481C1C}">
                <a14:useLocalDpi xmlns:a14="http://schemas.microsoft.com/office/drawing/2010/main" val="0"/>
              </a:ext>
            </a:extLst>
          </a:blip>
          <a:srcRect t="19072" r="1" b="29161"/>
          <a:stretch/>
        </p:blipFill>
        <p:spPr>
          <a:xfrm>
            <a:off x="2013796" y="2661900"/>
            <a:ext cx="5108726" cy="4197911"/>
          </a:xfrm>
          <a:custGeom>
            <a:avLst/>
            <a:gdLst/>
            <a:ahLst/>
            <a:cxnLst/>
            <a:rect l="l" t="t" r="r" b="b"/>
            <a:pathLst>
              <a:path w="5108726" h="4197911">
                <a:moveTo>
                  <a:pt x="1945141" y="0"/>
                </a:moveTo>
                <a:lnTo>
                  <a:pt x="5108726" y="0"/>
                </a:lnTo>
                <a:lnTo>
                  <a:pt x="3163585" y="4197911"/>
                </a:lnTo>
                <a:lnTo>
                  <a:pt x="3157362" y="4197911"/>
                </a:lnTo>
                <a:lnTo>
                  <a:pt x="1967571" y="4197911"/>
                </a:lnTo>
                <a:lnTo>
                  <a:pt x="317526" y="4197911"/>
                </a:lnTo>
                <a:lnTo>
                  <a:pt x="0" y="4197911"/>
                </a:lnTo>
                <a:close/>
              </a:path>
            </a:pathLst>
          </a:custGeom>
        </p:spPr>
      </p:pic>
      <p:pic>
        <p:nvPicPr>
          <p:cNvPr id="35" name="Picture 34" descr="A picture containing hand, weapon&#10;&#10;Description automatically generated">
            <a:extLst>
              <a:ext uri="{FF2B5EF4-FFF2-40B4-BE49-F238E27FC236}">
                <a16:creationId xmlns:a16="http://schemas.microsoft.com/office/drawing/2014/main" id="{432F2321-0F94-4411-9942-EB3D65872F33}"/>
              </a:ext>
            </a:extLst>
          </p:cNvPr>
          <p:cNvPicPr>
            <a:picLocks noChangeAspect="1"/>
          </p:cNvPicPr>
          <p:nvPr/>
        </p:nvPicPr>
        <p:blipFill rotWithShape="1">
          <a:blip r:embed="rId8">
            <a:extLst>
              <a:ext uri="{28A0092B-C50C-407E-A947-70E740481C1C}">
                <a14:useLocalDpi xmlns:a14="http://schemas.microsoft.com/office/drawing/2010/main" val="0"/>
              </a:ext>
            </a:extLst>
          </a:blip>
          <a:srcRect l="22102" r="21284" b="-1"/>
          <a:stretch/>
        </p:blipFill>
        <p:spPr>
          <a:xfrm>
            <a:off x="2261968" y="1"/>
            <a:ext cx="3393943" cy="2502843"/>
          </a:xfrm>
          <a:custGeom>
            <a:avLst/>
            <a:gdLst/>
            <a:ahLst/>
            <a:cxnLst/>
            <a:rect l="l" t="t" r="r" b="b"/>
            <a:pathLst>
              <a:path w="3393943" h="2502843">
                <a:moveTo>
                  <a:pt x="1159715" y="0"/>
                </a:moveTo>
                <a:lnTo>
                  <a:pt x="3393943" y="0"/>
                </a:lnTo>
                <a:lnTo>
                  <a:pt x="2234228" y="2502843"/>
                </a:lnTo>
                <a:lnTo>
                  <a:pt x="0" y="2502843"/>
                </a:lnTo>
                <a:close/>
              </a:path>
            </a:pathLst>
          </a:custGeom>
        </p:spPr>
      </p:pic>
    </p:spTree>
    <p:extLst>
      <p:ext uri="{BB962C8B-B14F-4D97-AF65-F5344CB8AC3E}">
        <p14:creationId xmlns:p14="http://schemas.microsoft.com/office/powerpoint/2010/main" val="11838656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5000"/>
                <a:lumOff val="55000"/>
              </a:schemeClr>
            </a:gs>
            <a:gs pos="100000">
              <a:schemeClr val="accent1">
                <a:lumMod val="45000"/>
                <a:lumOff val="55000"/>
              </a:schemeClr>
            </a:gs>
            <a:gs pos="92000">
              <a:schemeClr val="tx2">
                <a:lumMod val="5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B6CF8-865E-4375-87AF-4E3BF99CBE56}"/>
              </a:ext>
            </a:extLst>
          </p:cNvPr>
          <p:cNvSpPr>
            <a:spLocks noGrp="1"/>
          </p:cNvSpPr>
          <p:nvPr>
            <p:ph type="title"/>
          </p:nvPr>
        </p:nvSpPr>
        <p:spPr>
          <a:xfrm>
            <a:off x="8324919" y="2623279"/>
            <a:ext cx="3805895" cy="2115478"/>
          </a:xfrm>
        </p:spPr>
        <p:txBody>
          <a:bodyPr vert="horz" lIns="91440" tIns="45720" rIns="91440" bIns="45720" rtlCol="0" anchor="b">
            <a:normAutofit fontScale="90000"/>
          </a:bodyPr>
          <a:lstStyle/>
          <a:p>
            <a:r>
              <a:rPr lang="en-US" dirty="0"/>
              <a:t>Blessed by the Algorithm Tweets</a:t>
            </a:r>
            <a:br>
              <a:rPr lang="en-US" dirty="0"/>
            </a:br>
            <a:br>
              <a:rPr lang="en-US" dirty="0"/>
            </a:br>
            <a:r>
              <a:rPr lang="en-US" sz="2700" dirty="0"/>
              <a:t>(see Singler 2020b)</a:t>
            </a:r>
            <a:br>
              <a:rPr lang="en-US" sz="5300" dirty="0"/>
            </a:br>
            <a:br>
              <a:rPr lang="en-US" sz="3700" dirty="0"/>
            </a:br>
            <a:endParaRPr lang="en-US" sz="4100" dirty="0"/>
          </a:p>
        </p:txBody>
      </p:sp>
      <p:pic>
        <p:nvPicPr>
          <p:cNvPr id="5" name="Content Placeholder 4" descr="A screenshot of a cell phone&#10;&#10;Description generated with very high confidence">
            <a:extLst>
              <a:ext uri="{FF2B5EF4-FFF2-40B4-BE49-F238E27FC236}">
                <a16:creationId xmlns:a16="http://schemas.microsoft.com/office/drawing/2014/main" id="{D1211DC5-3DAE-44E4-990C-F9F750A896D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04461" y="685800"/>
            <a:ext cx="7112345" cy="4272023"/>
          </a:xfrm>
          <a:prstGeom prst="rect">
            <a:avLst/>
          </a:prstGeom>
        </p:spPr>
      </p:pic>
      <p:sp>
        <p:nvSpPr>
          <p:cNvPr id="6" name="Rectangle 5">
            <a:extLst>
              <a:ext uri="{FF2B5EF4-FFF2-40B4-BE49-F238E27FC236}">
                <a16:creationId xmlns:a16="http://schemas.microsoft.com/office/drawing/2014/main" id="{FE3AC53F-AFFD-4680-858E-C5C547FEF1D4}"/>
              </a:ext>
            </a:extLst>
          </p:cNvPr>
          <p:cNvSpPr/>
          <p:nvPr/>
        </p:nvSpPr>
        <p:spPr>
          <a:xfrm>
            <a:off x="904461" y="5426765"/>
            <a:ext cx="7112345" cy="667375"/>
          </a:xfrm>
          <a:prstGeom prst="rect">
            <a:avLst/>
          </a:prstGeom>
          <a:solidFill>
            <a:srgbClr val="0070C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2400" dirty="0"/>
              <a:t>Success/failure in the gig economy as a human</a:t>
            </a:r>
          </a:p>
        </p:txBody>
      </p:sp>
      <p:cxnSp>
        <p:nvCxnSpPr>
          <p:cNvPr id="8" name="Straight Arrow Connector 7">
            <a:extLst>
              <a:ext uri="{FF2B5EF4-FFF2-40B4-BE49-F238E27FC236}">
                <a16:creationId xmlns:a16="http://schemas.microsoft.com/office/drawing/2014/main" id="{F4EBA5BB-299E-4F9B-A713-892FB69516C0}"/>
              </a:ext>
            </a:extLst>
          </p:cNvPr>
          <p:cNvCxnSpPr>
            <a:cxnSpLocks/>
          </p:cNvCxnSpPr>
          <p:nvPr/>
        </p:nvCxnSpPr>
        <p:spPr>
          <a:xfrm flipV="1">
            <a:off x="1212574" y="2623279"/>
            <a:ext cx="1050941" cy="2803487"/>
          </a:xfrm>
          <a:prstGeom prst="straightConnector1">
            <a:avLst/>
          </a:prstGeom>
          <a:ln w="31750">
            <a:tailEnd type="triangle"/>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1569210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5000"/>
                <a:lumOff val="55000"/>
              </a:schemeClr>
            </a:gs>
            <a:gs pos="100000">
              <a:schemeClr val="accent1">
                <a:lumMod val="45000"/>
                <a:lumOff val="55000"/>
              </a:schemeClr>
            </a:gs>
            <a:gs pos="92000">
              <a:schemeClr val="tx2">
                <a:lumMod val="5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C1BF6-05FE-4CEF-AC3D-CD00B3E520E7}"/>
              </a:ext>
            </a:extLst>
          </p:cNvPr>
          <p:cNvSpPr>
            <a:spLocks noGrp="1"/>
          </p:cNvSpPr>
          <p:nvPr>
            <p:ph type="title"/>
          </p:nvPr>
        </p:nvSpPr>
        <p:spPr/>
        <p:txBody>
          <a:bodyPr/>
          <a:lstStyle/>
          <a:p>
            <a:r>
              <a:rPr lang="en-GB" dirty="0">
                <a:latin typeface="Calibri Light" panose="020F0302020204030204" pitchFamily="34" charset="0"/>
                <a:cs typeface="Calibri Light" panose="020F0302020204030204" pitchFamily="34" charset="0"/>
              </a:rPr>
              <a:t>Liminality</a:t>
            </a:r>
          </a:p>
        </p:txBody>
      </p:sp>
      <p:pic>
        <p:nvPicPr>
          <p:cNvPr id="5" name="Content Placeholder 4">
            <a:extLst>
              <a:ext uri="{FF2B5EF4-FFF2-40B4-BE49-F238E27FC236}">
                <a16:creationId xmlns:a16="http://schemas.microsoft.com/office/drawing/2014/main" id="{BA0EFCF1-D0D9-425A-9037-24A1EE97CEA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13991" y="1825625"/>
            <a:ext cx="9246593" cy="4351338"/>
          </a:xfrm>
        </p:spPr>
      </p:pic>
    </p:spTree>
    <p:extLst>
      <p:ext uri="{BB962C8B-B14F-4D97-AF65-F5344CB8AC3E}">
        <p14:creationId xmlns:p14="http://schemas.microsoft.com/office/powerpoint/2010/main" val="31116571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5000"/>
                <a:lumOff val="55000"/>
              </a:schemeClr>
            </a:gs>
            <a:gs pos="100000">
              <a:schemeClr val="accent1">
                <a:lumMod val="45000"/>
                <a:lumOff val="55000"/>
              </a:schemeClr>
            </a:gs>
            <a:gs pos="92000">
              <a:schemeClr val="tx2">
                <a:lumMod val="5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338940"/>
            <a:ext cx="10515600" cy="1325563"/>
          </a:xfrm>
        </p:spPr>
        <p:txBody>
          <a:bodyPr/>
          <a:lstStyle/>
          <a:p>
            <a:r>
              <a:rPr lang="en-GB" dirty="0">
                <a:latin typeface="Calibri Light" panose="020F0302020204030204" pitchFamily="34" charset="0"/>
                <a:cs typeface="Calibri Light" panose="020F0302020204030204" pitchFamily="34" charset="0"/>
              </a:rPr>
              <a:t>Liminal Creatures of Myth</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980310" y="3633258"/>
            <a:ext cx="2852328" cy="2991379"/>
          </a:xfrm>
          <a:effectLst>
            <a:outerShdw blurRad="50800" dist="38100" dir="2700000" algn="tl" rotWithShape="0">
              <a:prstClr val="black">
                <a:alpha val="40000"/>
              </a:prstClr>
            </a:outerShdw>
          </a:effectLst>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77287" y="2357866"/>
            <a:ext cx="2852328" cy="4266771"/>
          </a:xfrm>
          <a:prstGeom prst="rect">
            <a:avLst/>
          </a:prstGeom>
          <a:effectLst>
            <a:outerShdw blurRad="50800" dist="38100" dir="2700000" algn="tl" rotWithShape="0">
              <a:prstClr val="black">
                <a:alpha val="40000"/>
              </a:prstClr>
            </a:outerShdw>
          </a:effectLst>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80310" y="1664503"/>
            <a:ext cx="1774179" cy="1518639"/>
          </a:xfrm>
          <a:prstGeom prst="rect">
            <a:avLst/>
          </a:prstGeom>
          <a:effectLst>
            <a:outerShdw blurRad="50800" dist="38100" dir="2700000" algn="tl" rotWithShape="0">
              <a:prstClr val="black">
                <a:alpha val="40000"/>
              </a:prstClr>
            </a:outerShdw>
          </a:effectLst>
        </p:spPr>
      </p:pic>
      <p:pic>
        <p:nvPicPr>
          <p:cNvPr id="9" name="Picture 8">
            <a:extLst>
              <a:ext uri="{FF2B5EF4-FFF2-40B4-BE49-F238E27FC236}">
                <a16:creationId xmlns:a16="http://schemas.microsoft.com/office/drawing/2014/main" id="{B0D6B246-8FD0-499B-8456-90F9B23E1E8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82346" y="3950898"/>
            <a:ext cx="3510528" cy="2673739"/>
          </a:xfrm>
          <a:prstGeom prst="rect">
            <a:avLst/>
          </a:prstGeom>
          <a:effectLst>
            <a:outerShdw blurRad="50800" dist="38100" dir="2700000" algn="tl" rotWithShape="0">
              <a:prstClr val="black">
                <a:alpha val="40000"/>
              </a:prstClr>
            </a:outerShdw>
          </a:effectLst>
        </p:spPr>
      </p:pic>
      <p:pic>
        <p:nvPicPr>
          <p:cNvPr id="8" name="Picture 7" descr="A person holding a microphone&#10;&#10;Description generated with high confidence">
            <a:extLst>
              <a:ext uri="{FF2B5EF4-FFF2-40B4-BE49-F238E27FC236}">
                <a16:creationId xmlns:a16="http://schemas.microsoft.com/office/drawing/2014/main" id="{CCCAB776-5446-4A35-9E63-0D68F3E6FA5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82346" y="1106388"/>
            <a:ext cx="3510528" cy="2634868"/>
          </a:xfrm>
          <a:prstGeom prst="rect">
            <a:avLst/>
          </a:prstGeom>
        </p:spPr>
      </p:pic>
    </p:spTree>
    <p:extLst>
      <p:ext uri="{BB962C8B-B14F-4D97-AF65-F5344CB8AC3E}">
        <p14:creationId xmlns:p14="http://schemas.microsoft.com/office/powerpoint/2010/main" val="27518312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463EC-A8AA-4057-83DE-29165F625765}"/>
              </a:ext>
            </a:extLst>
          </p:cNvPr>
          <p:cNvSpPr>
            <a:spLocks noGrp="1"/>
          </p:cNvSpPr>
          <p:nvPr>
            <p:ph type="title"/>
          </p:nvPr>
        </p:nvSpPr>
        <p:spPr>
          <a:xfrm>
            <a:off x="914401" y="1371600"/>
            <a:ext cx="3943762" cy="1314443"/>
          </a:xfrm>
        </p:spPr>
        <p:txBody>
          <a:bodyPr>
            <a:normAutofit/>
          </a:bodyPr>
          <a:lstStyle/>
          <a:p>
            <a:r>
              <a:rPr lang="en-GB" dirty="0"/>
              <a:t>Contact</a:t>
            </a:r>
          </a:p>
        </p:txBody>
      </p:sp>
      <p:sp>
        <p:nvSpPr>
          <p:cNvPr id="3" name="Content Placeholder 2">
            <a:extLst>
              <a:ext uri="{FF2B5EF4-FFF2-40B4-BE49-F238E27FC236}">
                <a16:creationId xmlns:a16="http://schemas.microsoft.com/office/drawing/2014/main" id="{FF70B323-ABE2-4B6F-BE8F-1C1EF3D25C75}"/>
              </a:ext>
            </a:extLst>
          </p:cNvPr>
          <p:cNvSpPr>
            <a:spLocks noGrp="1"/>
          </p:cNvSpPr>
          <p:nvPr>
            <p:ph idx="1"/>
          </p:nvPr>
        </p:nvSpPr>
        <p:spPr>
          <a:xfrm>
            <a:off x="914400" y="2853369"/>
            <a:ext cx="3943762" cy="3088460"/>
          </a:xfrm>
        </p:spPr>
        <p:txBody>
          <a:bodyPr>
            <a:normAutofit/>
          </a:bodyPr>
          <a:lstStyle/>
          <a:p>
            <a:r>
              <a:rPr lang="en-GB" dirty="0"/>
              <a:t>Bvlsingler.com</a:t>
            </a:r>
          </a:p>
          <a:p>
            <a:r>
              <a:rPr lang="en-GB" dirty="0"/>
              <a:t>@bvlsingler</a:t>
            </a:r>
          </a:p>
        </p:txBody>
      </p:sp>
      <p:pic>
        <p:nvPicPr>
          <p:cNvPr id="21" name="Picture 4" descr="Achtergrond van een werkruimte">
            <a:extLst>
              <a:ext uri="{FF2B5EF4-FFF2-40B4-BE49-F238E27FC236}">
                <a16:creationId xmlns:a16="http://schemas.microsoft.com/office/drawing/2014/main" id="{68BF5A83-678D-4C46-9DCC-C2ECDA5E8A13}"/>
              </a:ext>
            </a:extLst>
          </p:cNvPr>
          <p:cNvPicPr>
            <a:picLocks noChangeAspect="1"/>
          </p:cNvPicPr>
          <p:nvPr/>
        </p:nvPicPr>
        <p:blipFill rotWithShape="1">
          <a:blip r:embed="rId2"/>
          <a:srcRect l="26115" r="10496" b="-1"/>
          <a:stretch/>
        </p:blipFill>
        <p:spPr>
          <a:xfrm>
            <a:off x="5679452" y="10"/>
            <a:ext cx="6512547" cy="6857990"/>
          </a:xfrm>
          <a:prstGeom prst="rect">
            <a:avLst/>
          </a:prstGeom>
        </p:spPr>
      </p:pic>
    </p:spTree>
    <p:extLst>
      <p:ext uri="{BB962C8B-B14F-4D97-AF65-F5344CB8AC3E}">
        <p14:creationId xmlns:p14="http://schemas.microsoft.com/office/powerpoint/2010/main" val="3309386377"/>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Depth</Template>
  <TotalTime>340</TotalTime>
  <Words>686</Words>
  <Application>Microsoft Office PowerPoint</Application>
  <PresentationFormat>Widescreen</PresentationFormat>
  <Paragraphs>59</Paragraphs>
  <Slides>14</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Corbel</vt:lpstr>
      <vt:lpstr>Depth</vt:lpstr>
      <vt:lpstr>The Mythology of the Future: Artificial Intelligence</vt:lpstr>
      <vt:lpstr>Initial Thoughts</vt:lpstr>
      <vt:lpstr>“I Have No Mouth And I Must Scream”, Harlan Ellison, 1967  AM: the Allied Mastercomputer. Later called “Adaptive Manipulator". Finally, "AM" stands for “Aggressive Menace“  Singularity fears  Connection with ‘I AM’ and theism</vt:lpstr>
      <vt:lpstr>Roko’s Basilisk (2010)</vt:lpstr>
      <vt:lpstr>Roko’s Basilisk </vt:lpstr>
      <vt:lpstr>Roko’s Basilisk, fiction, and mythology</vt:lpstr>
      <vt:lpstr>‘Loab’ (2022)  “Supercomposite punched in a negative prompt, which tells the AI to create something that is the opposite of the prompt. The negative prompt they used spat out a mostly unintelligible image of a skyline with the letters "DIGITA PNTICS" emblazoned across it. They then used that as a negative prompt and... the AI spat out pictures featuring a long-haired, older woman with rosy cheeks. Supercomposite named "her" Loab, because one of the images generated some text that seems to say "LOAB."</vt:lpstr>
      <vt:lpstr>Loab Inspires New Fiction</vt:lpstr>
      <vt:lpstr>PowerPoint Presentation</vt:lpstr>
      <vt:lpstr>The AI Creation Meme (Singler 2020)
</vt:lpstr>
      <vt:lpstr>Blessed by the Algorithm Tweets  (see Singler 2020b)  </vt:lpstr>
      <vt:lpstr>Liminality</vt:lpstr>
      <vt:lpstr>Liminal Creatures of Myth</vt:lpstr>
      <vt:lpstr>Contact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Mythology of the Future: Artificial Intelligence</dc:title>
  <dc:creator>Beth Singler</dc:creator>
  <cp:lastModifiedBy>Beth Singler</cp:lastModifiedBy>
  <cp:revision>11</cp:revision>
  <dcterms:created xsi:type="dcterms:W3CDTF">2022-09-29T06:26:47Z</dcterms:created>
  <dcterms:modified xsi:type="dcterms:W3CDTF">2022-09-29T12:06:52Z</dcterms:modified>
</cp:coreProperties>
</file>