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43.jpg"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0"/>
  </p:notesMasterIdLst>
  <p:sldIdLst>
    <p:sldId id="256" r:id="rId2"/>
    <p:sldId id="310" r:id="rId3"/>
    <p:sldId id="438" r:id="rId4"/>
    <p:sldId id="452" r:id="rId5"/>
    <p:sldId id="320" r:id="rId6"/>
    <p:sldId id="421" r:id="rId7"/>
    <p:sldId id="453" r:id="rId8"/>
    <p:sldId id="433" r:id="rId9"/>
    <p:sldId id="456" r:id="rId10"/>
    <p:sldId id="403" r:id="rId11"/>
    <p:sldId id="431" r:id="rId12"/>
    <p:sldId id="300" r:id="rId13"/>
    <p:sldId id="299" r:id="rId14"/>
    <p:sldId id="399" r:id="rId15"/>
    <p:sldId id="471" r:id="rId16"/>
    <p:sldId id="454" r:id="rId17"/>
    <p:sldId id="457" r:id="rId18"/>
    <p:sldId id="458" r:id="rId19"/>
    <p:sldId id="468" r:id="rId20"/>
    <p:sldId id="321" r:id="rId21"/>
    <p:sldId id="317" r:id="rId22"/>
    <p:sldId id="322" r:id="rId23"/>
    <p:sldId id="316" r:id="rId24"/>
    <p:sldId id="313" r:id="rId25"/>
    <p:sldId id="314" r:id="rId26"/>
    <p:sldId id="324" r:id="rId27"/>
    <p:sldId id="459" r:id="rId28"/>
    <p:sldId id="460" r:id="rId29"/>
    <p:sldId id="455" r:id="rId30"/>
    <p:sldId id="461" r:id="rId31"/>
    <p:sldId id="467" r:id="rId32"/>
    <p:sldId id="362" r:id="rId33"/>
    <p:sldId id="350" r:id="rId34"/>
    <p:sldId id="363" r:id="rId35"/>
    <p:sldId id="398" r:id="rId36"/>
    <p:sldId id="400" r:id="rId37"/>
    <p:sldId id="462" r:id="rId38"/>
    <p:sldId id="463" r:id="rId39"/>
    <p:sldId id="469" r:id="rId40"/>
    <p:sldId id="464" r:id="rId41"/>
    <p:sldId id="385" r:id="rId42"/>
    <p:sldId id="440" r:id="rId43"/>
    <p:sldId id="441" r:id="rId44"/>
    <p:sldId id="364" r:id="rId45"/>
    <p:sldId id="401" r:id="rId46"/>
    <p:sldId id="442" r:id="rId47"/>
    <p:sldId id="443" r:id="rId48"/>
    <p:sldId id="404" r:id="rId49"/>
    <p:sldId id="444" r:id="rId50"/>
    <p:sldId id="445" r:id="rId51"/>
    <p:sldId id="446" r:id="rId52"/>
    <p:sldId id="277" r:id="rId53"/>
    <p:sldId id="278" r:id="rId54"/>
    <p:sldId id="279" r:id="rId55"/>
    <p:sldId id="266" r:id="rId56"/>
    <p:sldId id="465" r:id="rId57"/>
    <p:sldId id="470" r:id="rId58"/>
    <p:sldId id="367"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C5D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56989" autoAdjust="0"/>
  </p:normalViewPr>
  <p:slideViewPr>
    <p:cSldViewPr snapToGrid="0" showGuides="1">
      <p:cViewPr varScale="1">
        <p:scale>
          <a:sx n="35" d="100"/>
          <a:sy n="35" d="100"/>
        </p:scale>
        <p:origin x="1820" y="2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_rels/data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1560AA4B-D135-43DC-B79D-AA0BB171C7F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3C8CCB3-CC3C-45C8-BA60-CA6175B49F4B}">
      <dgm:prSet/>
      <dgm:spPr/>
      <dgm:t>
        <a:bodyPr/>
        <a:lstStyle/>
        <a:p>
          <a:r>
            <a:rPr lang="en-GB"/>
            <a:t>1. What is AI?</a:t>
          </a:r>
          <a:endParaRPr lang="en-US"/>
        </a:p>
      </dgm:t>
    </dgm:pt>
    <dgm:pt modelId="{3772FABD-7612-410D-B05A-8DFDB9D96050}" type="parTrans" cxnId="{A63CB814-8CE8-4323-9BBD-5D468A8A079B}">
      <dgm:prSet/>
      <dgm:spPr/>
      <dgm:t>
        <a:bodyPr/>
        <a:lstStyle/>
        <a:p>
          <a:endParaRPr lang="en-US"/>
        </a:p>
      </dgm:t>
    </dgm:pt>
    <dgm:pt modelId="{CCB2D71C-7798-420A-9691-B87138121768}" type="sibTrans" cxnId="{A63CB814-8CE8-4323-9BBD-5D468A8A079B}">
      <dgm:prSet/>
      <dgm:spPr/>
      <dgm:t>
        <a:bodyPr/>
        <a:lstStyle/>
        <a:p>
          <a:endParaRPr lang="en-US"/>
        </a:p>
      </dgm:t>
    </dgm:pt>
    <dgm:pt modelId="{E7358D29-43A5-47AE-B090-A2E08D41CAC6}">
      <dgm:prSet/>
      <dgm:spPr/>
      <dgm:t>
        <a:bodyPr/>
        <a:lstStyle/>
        <a:p>
          <a:r>
            <a:rPr lang="en-GB"/>
            <a:t>2. What is AI doing right now?</a:t>
          </a:r>
          <a:endParaRPr lang="en-US"/>
        </a:p>
      </dgm:t>
    </dgm:pt>
    <dgm:pt modelId="{4D65339C-B82B-4A60-81EB-E24749EE8FA0}" type="parTrans" cxnId="{4BCF1BAC-CC2B-447F-B02C-7C0703075246}">
      <dgm:prSet/>
      <dgm:spPr/>
      <dgm:t>
        <a:bodyPr/>
        <a:lstStyle/>
        <a:p>
          <a:endParaRPr lang="en-US"/>
        </a:p>
      </dgm:t>
    </dgm:pt>
    <dgm:pt modelId="{71311314-3559-4165-8101-5EEF873E53DC}" type="sibTrans" cxnId="{4BCF1BAC-CC2B-447F-B02C-7C0703075246}">
      <dgm:prSet/>
      <dgm:spPr/>
      <dgm:t>
        <a:bodyPr/>
        <a:lstStyle/>
        <a:p>
          <a:endParaRPr lang="en-US"/>
        </a:p>
      </dgm:t>
    </dgm:pt>
    <dgm:pt modelId="{B7694DA2-541D-4C33-AAF8-D5A62DDCE681}">
      <dgm:prSet/>
      <dgm:spPr/>
      <dgm:t>
        <a:bodyPr/>
        <a:lstStyle/>
        <a:p>
          <a:r>
            <a:rPr lang="en-GB"/>
            <a:t>3. What changes are likely because of AI?</a:t>
          </a:r>
          <a:endParaRPr lang="en-US"/>
        </a:p>
      </dgm:t>
    </dgm:pt>
    <dgm:pt modelId="{C673048D-E3B4-44E9-AC7D-02B7B498F22F}" type="parTrans" cxnId="{252AE8E7-64F2-4808-929D-A2FCCC4F9B05}">
      <dgm:prSet/>
      <dgm:spPr/>
      <dgm:t>
        <a:bodyPr/>
        <a:lstStyle/>
        <a:p>
          <a:endParaRPr lang="en-US"/>
        </a:p>
      </dgm:t>
    </dgm:pt>
    <dgm:pt modelId="{1ACCF544-469C-4F7B-9250-914A938C2D8E}" type="sibTrans" cxnId="{252AE8E7-64F2-4808-929D-A2FCCC4F9B05}">
      <dgm:prSet/>
      <dgm:spPr/>
      <dgm:t>
        <a:bodyPr/>
        <a:lstStyle/>
        <a:p>
          <a:endParaRPr lang="en-US"/>
        </a:p>
      </dgm:t>
    </dgm:pt>
    <dgm:pt modelId="{EBDBC921-332E-4BA1-BEF7-6BE52A2785DF}">
      <dgm:prSet/>
      <dgm:spPr/>
      <dgm:t>
        <a:bodyPr/>
        <a:lstStyle/>
        <a:p>
          <a:r>
            <a:rPr lang="en-GB"/>
            <a:t>4. Will the robots kill us all?</a:t>
          </a:r>
          <a:endParaRPr lang="en-US"/>
        </a:p>
      </dgm:t>
    </dgm:pt>
    <dgm:pt modelId="{2B884B87-6B95-4D0C-916E-8F9F4E0C8CB4}" type="parTrans" cxnId="{C4D6FA0A-B691-4052-B78E-35F833697D26}">
      <dgm:prSet/>
      <dgm:spPr/>
      <dgm:t>
        <a:bodyPr/>
        <a:lstStyle/>
        <a:p>
          <a:endParaRPr lang="en-US"/>
        </a:p>
      </dgm:t>
    </dgm:pt>
    <dgm:pt modelId="{56B3F673-69DF-40F7-814F-04F16CE5546D}" type="sibTrans" cxnId="{C4D6FA0A-B691-4052-B78E-35F833697D26}">
      <dgm:prSet/>
      <dgm:spPr/>
      <dgm:t>
        <a:bodyPr/>
        <a:lstStyle/>
        <a:p>
          <a:endParaRPr lang="en-US"/>
        </a:p>
      </dgm:t>
    </dgm:pt>
    <dgm:pt modelId="{AA426D6F-0618-4946-B36D-A3A6963412B3}" type="pres">
      <dgm:prSet presAssocID="{1560AA4B-D135-43DC-B79D-AA0BB171C7F9}" presName="root" presStyleCnt="0">
        <dgm:presLayoutVars>
          <dgm:dir/>
          <dgm:resizeHandles val="exact"/>
        </dgm:presLayoutVars>
      </dgm:prSet>
      <dgm:spPr/>
    </dgm:pt>
    <dgm:pt modelId="{6608C1ED-6A38-4959-B7BC-6B3AF2529F52}" type="pres">
      <dgm:prSet presAssocID="{E3C8CCB3-CC3C-45C8-BA60-CA6175B49F4B}" presName="compNode" presStyleCnt="0"/>
      <dgm:spPr/>
    </dgm:pt>
    <dgm:pt modelId="{25FDC21B-B448-4188-B331-95B4B356D100}" type="pres">
      <dgm:prSet presAssocID="{E3C8CCB3-CC3C-45C8-BA60-CA6175B49F4B}" presName="bgRect" presStyleLbl="bgShp" presStyleIdx="0" presStyleCnt="4"/>
      <dgm:spPr/>
    </dgm:pt>
    <dgm:pt modelId="{492E608E-6D8E-4283-93CD-3FA99DF1E484}" type="pres">
      <dgm:prSet presAssocID="{E3C8CCB3-CC3C-45C8-BA60-CA6175B49F4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ustache Face with Solid Fill"/>
        </a:ext>
      </dgm:extLst>
    </dgm:pt>
    <dgm:pt modelId="{75BB81BB-77EC-4713-88E6-A8751B2970BE}" type="pres">
      <dgm:prSet presAssocID="{E3C8CCB3-CC3C-45C8-BA60-CA6175B49F4B}" presName="spaceRect" presStyleCnt="0"/>
      <dgm:spPr/>
    </dgm:pt>
    <dgm:pt modelId="{5BE82F79-15A7-4F3D-B670-394C974A3B84}" type="pres">
      <dgm:prSet presAssocID="{E3C8CCB3-CC3C-45C8-BA60-CA6175B49F4B}" presName="parTx" presStyleLbl="revTx" presStyleIdx="0" presStyleCnt="4">
        <dgm:presLayoutVars>
          <dgm:chMax val="0"/>
          <dgm:chPref val="0"/>
        </dgm:presLayoutVars>
      </dgm:prSet>
      <dgm:spPr/>
    </dgm:pt>
    <dgm:pt modelId="{42A227BE-7F19-4539-9851-6BEF9BB4CF94}" type="pres">
      <dgm:prSet presAssocID="{CCB2D71C-7798-420A-9691-B87138121768}" presName="sibTrans" presStyleCnt="0"/>
      <dgm:spPr/>
    </dgm:pt>
    <dgm:pt modelId="{72C8F26D-974E-458A-850E-56C1E46CACCB}" type="pres">
      <dgm:prSet presAssocID="{E7358D29-43A5-47AE-B090-A2E08D41CAC6}" presName="compNode" presStyleCnt="0"/>
      <dgm:spPr/>
    </dgm:pt>
    <dgm:pt modelId="{48BD27D2-3813-4204-8C41-1A39A3B37B2E}" type="pres">
      <dgm:prSet presAssocID="{E7358D29-43A5-47AE-B090-A2E08D41CAC6}" presName="bgRect" presStyleLbl="bgShp" presStyleIdx="1" presStyleCnt="4"/>
      <dgm:spPr/>
    </dgm:pt>
    <dgm:pt modelId="{76F7C46B-4DB6-4BA0-AFE8-F8384E82E727}" type="pres">
      <dgm:prSet presAssocID="{E7358D29-43A5-47AE-B090-A2E08D41CAC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keleton"/>
        </a:ext>
      </dgm:extLst>
    </dgm:pt>
    <dgm:pt modelId="{255E57E4-92F8-4FE3-A96E-925EFC1037B4}" type="pres">
      <dgm:prSet presAssocID="{E7358D29-43A5-47AE-B090-A2E08D41CAC6}" presName="spaceRect" presStyleCnt="0"/>
      <dgm:spPr/>
    </dgm:pt>
    <dgm:pt modelId="{07635752-4F0F-4916-B625-585DD0A656A3}" type="pres">
      <dgm:prSet presAssocID="{E7358D29-43A5-47AE-B090-A2E08D41CAC6}" presName="parTx" presStyleLbl="revTx" presStyleIdx="1" presStyleCnt="4">
        <dgm:presLayoutVars>
          <dgm:chMax val="0"/>
          <dgm:chPref val="0"/>
        </dgm:presLayoutVars>
      </dgm:prSet>
      <dgm:spPr/>
    </dgm:pt>
    <dgm:pt modelId="{BB621526-C2DE-47F3-B62F-AF8B6E2EC399}" type="pres">
      <dgm:prSet presAssocID="{71311314-3559-4165-8101-5EEF873E53DC}" presName="sibTrans" presStyleCnt="0"/>
      <dgm:spPr/>
    </dgm:pt>
    <dgm:pt modelId="{98F7F003-4CAD-47D8-A63D-2683DCF7A24B}" type="pres">
      <dgm:prSet presAssocID="{B7694DA2-541D-4C33-AAF8-D5A62DDCE681}" presName="compNode" presStyleCnt="0"/>
      <dgm:spPr/>
    </dgm:pt>
    <dgm:pt modelId="{EFD9F118-2253-424F-9EAC-04BB9108DAE9}" type="pres">
      <dgm:prSet presAssocID="{B7694DA2-541D-4C33-AAF8-D5A62DDCE681}" presName="bgRect" presStyleLbl="bgShp" presStyleIdx="2" presStyleCnt="4"/>
      <dgm:spPr/>
    </dgm:pt>
    <dgm:pt modelId="{C084820D-5AEE-487D-A711-C19B66518A45}" type="pres">
      <dgm:prSet presAssocID="{B7694DA2-541D-4C33-AAF8-D5A62DDCE68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nfused Person"/>
        </a:ext>
      </dgm:extLst>
    </dgm:pt>
    <dgm:pt modelId="{C566389C-625E-4151-90EC-4F8D79AB0B7A}" type="pres">
      <dgm:prSet presAssocID="{B7694DA2-541D-4C33-AAF8-D5A62DDCE681}" presName="spaceRect" presStyleCnt="0"/>
      <dgm:spPr/>
    </dgm:pt>
    <dgm:pt modelId="{6ABFE9AE-05D2-4E1F-A876-4DE114FF40B1}" type="pres">
      <dgm:prSet presAssocID="{B7694DA2-541D-4C33-AAF8-D5A62DDCE681}" presName="parTx" presStyleLbl="revTx" presStyleIdx="2" presStyleCnt="4">
        <dgm:presLayoutVars>
          <dgm:chMax val="0"/>
          <dgm:chPref val="0"/>
        </dgm:presLayoutVars>
      </dgm:prSet>
      <dgm:spPr/>
    </dgm:pt>
    <dgm:pt modelId="{6CD42ED2-5450-4A8B-A555-B1DF16B3EE39}" type="pres">
      <dgm:prSet presAssocID="{1ACCF544-469C-4F7B-9250-914A938C2D8E}" presName="sibTrans" presStyleCnt="0"/>
      <dgm:spPr/>
    </dgm:pt>
    <dgm:pt modelId="{745A25F0-32F0-41AA-9CB6-26AD909328C0}" type="pres">
      <dgm:prSet presAssocID="{EBDBC921-332E-4BA1-BEF7-6BE52A2785DF}" presName="compNode" presStyleCnt="0"/>
      <dgm:spPr/>
    </dgm:pt>
    <dgm:pt modelId="{A67B592D-C50F-4362-88B9-5EC873044AE4}" type="pres">
      <dgm:prSet presAssocID="{EBDBC921-332E-4BA1-BEF7-6BE52A2785DF}" presName="bgRect" presStyleLbl="bgShp" presStyleIdx="3" presStyleCnt="4"/>
      <dgm:spPr/>
    </dgm:pt>
    <dgm:pt modelId="{351FC0E3-1607-48F8-8787-D3D72ACED819}" type="pres">
      <dgm:prSet presAssocID="{EBDBC921-332E-4BA1-BEF7-6BE52A2785D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obot"/>
        </a:ext>
      </dgm:extLst>
    </dgm:pt>
    <dgm:pt modelId="{90313F38-0A13-4329-BA56-57ED5ED7AA57}" type="pres">
      <dgm:prSet presAssocID="{EBDBC921-332E-4BA1-BEF7-6BE52A2785DF}" presName="spaceRect" presStyleCnt="0"/>
      <dgm:spPr/>
    </dgm:pt>
    <dgm:pt modelId="{E2CD3586-C377-49E3-9BE8-5F1C48FBA0DE}" type="pres">
      <dgm:prSet presAssocID="{EBDBC921-332E-4BA1-BEF7-6BE52A2785DF}" presName="parTx" presStyleLbl="revTx" presStyleIdx="3" presStyleCnt="4">
        <dgm:presLayoutVars>
          <dgm:chMax val="0"/>
          <dgm:chPref val="0"/>
        </dgm:presLayoutVars>
      </dgm:prSet>
      <dgm:spPr/>
    </dgm:pt>
  </dgm:ptLst>
  <dgm:cxnLst>
    <dgm:cxn modelId="{C4D6FA0A-B691-4052-B78E-35F833697D26}" srcId="{1560AA4B-D135-43DC-B79D-AA0BB171C7F9}" destId="{EBDBC921-332E-4BA1-BEF7-6BE52A2785DF}" srcOrd="3" destOrd="0" parTransId="{2B884B87-6B95-4D0C-916E-8F9F4E0C8CB4}" sibTransId="{56B3F673-69DF-40F7-814F-04F16CE5546D}"/>
    <dgm:cxn modelId="{A63CB814-8CE8-4323-9BBD-5D468A8A079B}" srcId="{1560AA4B-D135-43DC-B79D-AA0BB171C7F9}" destId="{E3C8CCB3-CC3C-45C8-BA60-CA6175B49F4B}" srcOrd="0" destOrd="0" parTransId="{3772FABD-7612-410D-B05A-8DFDB9D96050}" sibTransId="{CCB2D71C-7798-420A-9691-B87138121768}"/>
    <dgm:cxn modelId="{BC2B0D47-65CA-46A7-A2BD-C5F39DB44D9E}" type="presOf" srcId="{E7358D29-43A5-47AE-B090-A2E08D41CAC6}" destId="{07635752-4F0F-4916-B625-585DD0A656A3}" srcOrd="0" destOrd="0" presId="urn:microsoft.com/office/officeart/2018/2/layout/IconVerticalSolidList"/>
    <dgm:cxn modelId="{C1649C6E-55EC-4539-B89E-BC9E5992DB1B}" type="presOf" srcId="{1560AA4B-D135-43DC-B79D-AA0BB171C7F9}" destId="{AA426D6F-0618-4946-B36D-A3A6963412B3}" srcOrd="0" destOrd="0" presId="urn:microsoft.com/office/officeart/2018/2/layout/IconVerticalSolidList"/>
    <dgm:cxn modelId="{DA5E3A93-CA8D-4791-AFF2-B82444AD926C}" type="presOf" srcId="{E3C8CCB3-CC3C-45C8-BA60-CA6175B49F4B}" destId="{5BE82F79-15A7-4F3D-B670-394C974A3B84}" srcOrd="0" destOrd="0" presId="urn:microsoft.com/office/officeart/2018/2/layout/IconVerticalSolidList"/>
    <dgm:cxn modelId="{4BCF1BAC-CC2B-447F-B02C-7C0703075246}" srcId="{1560AA4B-D135-43DC-B79D-AA0BB171C7F9}" destId="{E7358D29-43A5-47AE-B090-A2E08D41CAC6}" srcOrd="1" destOrd="0" parTransId="{4D65339C-B82B-4A60-81EB-E24749EE8FA0}" sibTransId="{71311314-3559-4165-8101-5EEF873E53DC}"/>
    <dgm:cxn modelId="{009F40CF-2C65-4B94-99FA-58A5DB9DE926}" type="presOf" srcId="{B7694DA2-541D-4C33-AAF8-D5A62DDCE681}" destId="{6ABFE9AE-05D2-4E1F-A876-4DE114FF40B1}" srcOrd="0" destOrd="0" presId="urn:microsoft.com/office/officeart/2018/2/layout/IconVerticalSolidList"/>
    <dgm:cxn modelId="{252AE8E7-64F2-4808-929D-A2FCCC4F9B05}" srcId="{1560AA4B-D135-43DC-B79D-AA0BB171C7F9}" destId="{B7694DA2-541D-4C33-AAF8-D5A62DDCE681}" srcOrd="2" destOrd="0" parTransId="{C673048D-E3B4-44E9-AC7D-02B7B498F22F}" sibTransId="{1ACCF544-469C-4F7B-9250-914A938C2D8E}"/>
    <dgm:cxn modelId="{FB75C9F2-1FA8-4201-AB30-F6443219D2E7}" type="presOf" srcId="{EBDBC921-332E-4BA1-BEF7-6BE52A2785DF}" destId="{E2CD3586-C377-49E3-9BE8-5F1C48FBA0DE}" srcOrd="0" destOrd="0" presId="urn:microsoft.com/office/officeart/2018/2/layout/IconVerticalSolidList"/>
    <dgm:cxn modelId="{0C48ED6E-67A6-47EF-A589-59495C6E35AB}" type="presParOf" srcId="{AA426D6F-0618-4946-B36D-A3A6963412B3}" destId="{6608C1ED-6A38-4959-B7BC-6B3AF2529F52}" srcOrd="0" destOrd="0" presId="urn:microsoft.com/office/officeart/2018/2/layout/IconVerticalSolidList"/>
    <dgm:cxn modelId="{C5233EB9-E4A9-49EB-A898-74842270E915}" type="presParOf" srcId="{6608C1ED-6A38-4959-B7BC-6B3AF2529F52}" destId="{25FDC21B-B448-4188-B331-95B4B356D100}" srcOrd="0" destOrd="0" presId="urn:microsoft.com/office/officeart/2018/2/layout/IconVerticalSolidList"/>
    <dgm:cxn modelId="{5715475B-AB1D-447C-AA1C-B53F92E10058}" type="presParOf" srcId="{6608C1ED-6A38-4959-B7BC-6B3AF2529F52}" destId="{492E608E-6D8E-4283-93CD-3FA99DF1E484}" srcOrd="1" destOrd="0" presId="urn:microsoft.com/office/officeart/2018/2/layout/IconVerticalSolidList"/>
    <dgm:cxn modelId="{8A63D263-27F2-4CDD-A8AB-C48ABDC5751B}" type="presParOf" srcId="{6608C1ED-6A38-4959-B7BC-6B3AF2529F52}" destId="{75BB81BB-77EC-4713-88E6-A8751B2970BE}" srcOrd="2" destOrd="0" presId="urn:microsoft.com/office/officeart/2018/2/layout/IconVerticalSolidList"/>
    <dgm:cxn modelId="{796C0A2B-A0C0-4219-94D5-FF356C591E51}" type="presParOf" srcId="{6608C1ED-6A38-4959-B7BC-6B3AF2529F52}" destId="{5BE82F79-15A7-4F3D-B670-394C974A3B84}" srcOrd="3" destOrd="0" presId="urn:microsoft.com/office/officeart/2018/2/layout/IconVerticalSolidList"/>
    <dgm:cxn modelId="{4B042307-2731-4335-A006-ECB336F82052}" type="presParOf" srcId="{AA426D6F-0618-4946-B36D-A3A6963412B3}" destId="{42A227BE-7F19-4539-9851-6BEF9BB4CF94}" srcOrd="1" destOrd="0" presId="urn:microsoft.com/office/officeart/2018/2/layout/IconVerticalSolidList"/>
    <dgm:cxn modelId="{C2EF6B5F-6717-4BAE-B5CA-BF79FC880162}" type="presParOf" srcId="{AA426D6F-0618-4946-B36D-A3A6963412B3}" destId="{72C8F26D-974E-458A-850E-56C1E46CACCB}" srcOrd="2" destOrd="0" presId="urn:microsoft.com/office/officeart/2018/2/layout/IconVerticalSolidList"/>
    <dgm:cxn modelId="{A2A9AE82-1544-48D4-9342-BE9C413995B3}" type="presParOf" srcId="{72C8F26D-974E-458A-850E-56C1E46CACCB}" destId="{48BD27D2-3813-4204-8C41-1A39A3B37B2E}" srcOrd="0" destOrd="0" presId="urn:microsoft.com/office/officeart/2018/2/layout/IconVerticalSolidList"/>
    <dgm:cxn modelId="{6887246B-1FC7-4303-AED3-13778907457E}" type="presParOf" srcId="{72C8F26D-974E-458A-850E-56C1E46CACCB}" destId="{76F7C46B-4DB6-4BA0-AFE8-F8384E82E727}" srcOrd="1" destOrd="0" presId="urn:microsoft.com/office/officeart/2018/2/layout/IconVerticalSolidList"/>
    <dgm:cxn modelId="{03172BDD-9B65-4AB3-B234-47C6CBA5A571}" type="presParOf" srcId="{72C8F26D-974E-458A-850E-56C1E46CACCB}" destId="{255E57E4-92F8-4FE3-A96E-925EFC1037B4}" srcOrd="2" destOrd="0" presId="urn:microsoft.com/office/officeart/2018/2/layout/IconVerticalSolidList"/>
    <dgm:cxn modelId="{0891C455-0FAA-4123-908F-ABCFA0BC940A}" type="presParOf" srcId="{72C8F26D-974E-458A-850E-56C1E46CACCB}" destId="{07635752-4F0F-4916-B625-585DD0A656A3}" srcOrd="3" destOrd="0" presId="urn:microsoft.com/office/officeart/2018/2/layout/IconVerticalSolidList"/>
    <dgm:cxn modelId="{523FD17E-A33B-4368-B793-B2165DFAB712}" type="presParOf" srcId="{AA426D6F-0618-4946-B36D-A3A6963412B3}" destId="{BB621526-C2DE-47F3-B62F-AF8B6E2EC399}" srcOrd="3" destOrd="0" presId="urn:microsoft.com/office/officeart/2018/2/layout/IconVerticalSolidList"/>
    <dgm:cxn modelId="{16C19B84-79AC-43F8-821F-96C4676AA7F4}" type="presParOf" srcId="{AA426D6F-0618-4946-B36D-A3A6963412B3}" destId="{98F7F003-4CAD-47D8-A63D-2683DCF7A24B}" srcOrd="4" destOrd="0" presId="urn:microsoft.com/office/officeart/2018/2/layout/IconVerticalSolidList"/>
    <dgm:cxn modelId="{46D55DC2-57CD-4B0D-AFFC-340AA9D69B06}" type="presParOf" srcId="{98F7F003-4CAD-47D8-A63D-2683DCF7A24B}" destId="{EFD9F118-2253-424F-9EAC-04BB9108DAE9}" srcOrd="0" destOrd="0" presId="urn:microsoft.com/office/officeart/2018/2/layout/IconVerticalSolidList"/>
    <dgm:cxn modelId="{6A6B33AA-ECAE-4288-9595-B47D7D6C3732}" type="presParOf" srcId="{98F7F003-4CAD-47D8-A63D-2683DCF7A24B}" destId="{C084820D-5AEE-487D-A711-C19B66518A45}" srcOrd="1" destOrd="0" presId="urn:microsoft.com/office/officeart/2018/2/layout/IconVerticalSolidList"/>
    <dgm:cxn modelId="{24BACE45-5E88-416C-88EE-84B4F82A0D13}" type="presParOf" srcId="{98F7F003-4CAD-47D8-A63D-2683DCF7A24B}" destId="{C566389C-625E-4151-90EC-4F8D79AB0B7A}" srcOrd="2" destOrd="0" presId="urn:microsoft.com/office/officeart/2018/2/layout/IconVerticalSolidList"/>
    <dgm:cxn modelId="{28CDC840-D45E-4E62-90F8-85B99D2E1BD4}" type="presParOf" srcId="{98F7F003-4CAD-47D8-A63D-2683DCF7A24B}" destId="{6ABFE9AE-05D2-4E1F-A876-4DE114FF40B1}" srcOrd="3" destOrd="0" presId="urn:microsoft.com/office/officeart/2018/2/layout/IconVerticalSolidList"/>
    <dgm:cxn modelId="{F301C17B-6A4B-4065-A3C5-FE7ED5215ACB}" type="presParOf" srcId="{AA426D6F-0618-4946-B36D-A3A6963412B3}" destId="{6CD42ED2-5450-4A8B-A555-B1DF16B3EE39}" srcOrd="5" destOrd="0" presId="urn:microsoft.com/office/officeart/2018/2/layout/IconVerticalSolidList"/>
    <dgm:cxn modelId="{5F736EB1-31DF-4669-8919-E53E59A2C645}" type="presParOf" srcId="{AA426D6F-0618-4946-B36D-A3A6963412B3}" destId="{745A25F0-32F0-41AA-9CB6-26AD909328C0}" srcOrd="6" destOrd="0" presId="urn:microsoft.com/office/officeart/2018/2/layout/IconVerticalSolidList"/>
    <dgm:cxn modelId="{89E962AC-BA8F-4728-85D7-E553E30ABD90}" type="presParOf" srcId="{745A25F0-32F0-41AA-9CB6-26AD909328C0}" destId="{A67B592D-C50F-4362-88B9-5EC873044AE4}" srcOrd="0" destOrd="0" presId="urn:microsoft.com/office/officeart/2018/2/layout/IconVerticalSolidList"/>
    <dgm:cxn modelId="{6F596163-1B67-4733-BC55-E991EB8A24A4}" type="presParOf" srcId="{745A25F0-32F0-41AA-9CB6-26AD909328C0}" destId="{351FC0E3-1607-48F8-8787-D3D72ACED819}" srcOrd="1" destOrd="0" presId="urn:microsoft.com/office/officeart/2018/2/layout/IconVerticalSolidList"/>
    <dgm:cxn modelId="{FA97C6CC-DF39-487A-8211-BC680AAE2842}" type="presParOf" srcId="{745A25F0-32F0-41AA-9CB6-26AD909328C0}" destId="{90313F38-0A13-4329-BA56-57ED5ED7AA57}" srcOrd="2" destOrd="0" presId="urn:microsoft.com/office/officeart/2018/2/layout/IconVerticalSolidList"/>
    <dgm:cxn modelId="{1771BA7C-B7EF-47DA-9D77-F5234A043257}" type="presParOf" srcId="{745A25F0-32F0-41AA-9CB6-26AD909328C0}" destId="{E2CD3586-C377-49E3-9BE8-5F1C48FBA0D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FDC21B-B448-4188-B331-95B4B356D100}">
      <dsp:nvSpPr>
        <dsp:cNvPr id="0" name=""/>
        <dsp:cNvSpPr/>
      </dsp:nvSpPr>
      <dsp:spPr>
        <a:xfrm>
          <a:off x="0" y="1897"/>
          <a:ext cx="6496050" cy="96172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2E608E-6D8E-4283-93CD-3FA99DF1E484}">
      <dsp:nvSpPr>
        <dsp:cNvPr id="0" name=""/>
        <dsp:cNvSpPr/>
      </dsp:nvSpPr>
      <dsp:spPr>
        <a:xfrm>
          <a:off x="290922" y="218286"/>
          <a:ext cx="528950" cy="5289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BE82F79-15A7-4F3D-B670-394C974A3B84}">
      <dsp:nvSpPr>
        <dsp:cNvPr id="0" name=""/>
        <dsp:cNvSpPr/>
      </dsp:nvSpPr>
      <dsp:spPr>
        <a:xfrm>
          <a:off x="1110795" y="1897"/>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GB" sz="2200" kern="1200"/>
            <a:t>1. What is AI?</a:t>
          </a:r>
          <a:endParaRPr lang="en-US" sz="2200" kern="1200"/>
        </a:p>
      </dsp:txBody>
      <dsp:txXfrm>
        <a:off x="1110795" y="1897"/>
        <a:ext cx="5385254" cy="961727"/>
      </dsp:txXfrm>
    </dsp:sp>
    <dsp:sp modelId="{48BD27D2-3813-4204-8C41-1A39A3B37B2E}">
      <dsp:nvSpPr>
        <dsp:cNvPr id="0" name=""/>
        <dsp:cNvSpPr/>
      </dsp:nvSpPr>
      <dsp:spPr>
        <a:xfrm>
          <a:off x="0" y="1204056"/>
          <a:ext cx="6496050" cy="96172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F7C46B-4DB6-4BA0-AFE8-F8384E82E727}">
      <dsp:nvSpPr>
        <dsp:cNvPr id="0" name=""/>
        <dsp:cNvSpPr/>
      </dsp:nvSpPr>
      <dsp:spPr>
        <a:xfrm>
          <a:off x="290922" y="1420445"/>
          <a:ext cx="528950" cy="5289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7635752-4F0F-4916-B625-585DD0A656A3}">
      <dsp:nvSpPr>
        <dsp:cNvPr id="0" name=""/>
        <dsp:cNvSpPr/>
      </dsp:nvSpPr>
      <dsp:spPr>
        <a:xfrm>
          <a:off x="1110795" y="1204056"/>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GB" sz="2200" kern="1200"/>
            <a:t>2. What is AI doing right now?</a:t>
          </a:r>
          <a:endParaRPr lang="en-US" sz="2200" kern="1200"/>
        </a:p>
      </dsp:txBody>
      <dsp:txXfrm>
        <a:off x="1110795" y="1204056"/>
        <a:ext cx="5385254" cy="961727"/>
      </dsp:txXfrm>
    </dsp:sp>
    <dsp:sp modelId="{EFD9F118-2253-424F-9EAC-04BB9108DAE9}">
      <dsp:nvSpPr>
        <dsp:cNvPr id="0" name=""/>
        <dsp:cNvSpPr/>
      </dsp:nvSpPr>
      <dsp:spPr>
        <a:xfrm>
          <a:off x="0" y="2406215"/>
          <a:ext cx="6496050" cy="96172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84820D-5AEE-487D-A711-C19B66518A45}">
      <dsp:nvSpPr>
        <dsp:cNvPr id="0" name=""/>
        <dsp:cNvSpPr/>
      </dsp:nvSpPr>
      <dsp:spPr>
        <a:xfrm>
          <a:off x="290922" y="2622604"/>
          <a:ext cx="528950" cy="5289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ABFE9AE-05D2-4E1F-A876-4DE114FF40B1}">
      <dsp:nvSpPr>
        <dsp:cNvPr id="0" name=""/>
        <dsp:cNvSpPr/>
      </dsp:nvSpPr>
      <dsp:spPr>
        <a:xfrm>
          <a:off x="1110795" y="2406215"/>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GB" sz="2200" kern="1200"/>
            <a:t>3. What changes are likely because of AI?</a:t>
          </a:r>
          <a:endParaRPr lang="en-US" sz="2200" kern="1200"/>
        </a:p>
      </dsp:txBody>
      <dsp:txXfrm>
        <a:off x="1110795" y="2406215"/>
        <a:ext cx="5385254" cy="961727"/>
      </dsp:txXfrm>
    </dsp:sp>
    <dsp:sp modelId="{A67B592D-C50F-4362-88B9-5EC873044AE4}">
      <dsp:nvSpPr>
        <dsp:cNvPr id="0" name=""/>
        <dsp:cNvSpPr/>
      </dsp:nvSpPr>
      <dsp:spPr>
        <a:xfrm>
          <a:off x="0" y="3608375"/>
          <a:ext cx="6496050" cy="961727"/>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1FC0E3-1607-48F8-8787-D3D72ACED819}">
      <dsp:nvSpPr>
        <dsp:cNvPr id="0" name=""/>
        <dsp:cNvSpPr/>
      </dsp:nvSpPr>
      <dsp:spPr>
        <a:xfrm>
          <a:off x="290922" y="3824763"/>
          <a:ext cx="528950" cy="5289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2CD3586-C377-49E3-9BE8-5F1C48FBA0DE}">
      <dsp:nvSpPr>
        <dsp:cNvPr id="0" name=""/>
        <dsp:cNvSpPr/>
      </dsp:nvSpPr>
      <dsp:spPr>
        <a:xfrm>
          <a:off x="1110795" y="3608375"/>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GB" sz="2200" kern="1200"/>
            <a:t>4. Will the robots kill us all?</a:t>
          </a:r>
          <a:endParaRPr lang="en-US" sz="2200" kern="1200"/>
        </a:p>
      </dsp:txBody>
      <dsp:txXfrm>
        <a:off x="1110795" y="3608375"/>
        <a:ext cx="5385254" cy="96172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F73642-285C-4CF3-B5EE-8C1DE02A4F1E}" type="datetimeFigureOut">
              <a:rPr lang="en-GB" smtClean="0"/>
              <a:t>13/09/2019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13D29-98D2-4E83-B140-14D455DD8D46}" type="slidenum">
              <a:rPr lang="en-GB" smtClean="0"/>
              <a:t>‹#›</a:t>
            </a:fld>
            <a:endParaRPr lang="en-GB"/>
          </a:p>
        </p:txBody>
      </p:sp>
    </p:spTree>
    <p:extLst>
      <p:ext uri="{BB962C8B-B14F-4D97-AF65-F5344CB8AC3E}">
        <p14:creationId xmlns:p14="http://schemas.microsoft.com/office/powerpoint/2010/main" val="3612709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youtube.com/watch?v=p4y7AkfA8NE"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I think about what you (as in the publics) think about machines that might think</a:t>
            </a:r>
          </a:p>
          <a:p>
            <a:endParaRPr lang="en-GB" dirty="0"/>
          </a:p>
          <a:p>
            <a:endParaRPr lang="en-GB" dirty="0"/>
          </a:p>
        </p:txBody>
      </p:sp>
      <p:sp>
        <p:nvSpPr>
          <p:cNvPr id="4" name="Slide Number Placeholder 3"/>
          <p:cNvSpPr>
            <a:spLocks noGrp="1"/>
          </p:cNvSpPr>
          <p:nvPr>
            <p:ph type="sldNum" sz="quarter" idx="10"/>
          </p:nvPr>
        </p:nvSpPr>
        <p:spPr/>
        <p:txBody>
          <a:bodyPr/>
          <a:lstStyle/>
          <a:p>
            <a:fld id="{55F63DDC-3CD3-4839-A802-FD15508DF11B}" type="slidenum">
              <a:rPr lang="en-GB" smtClean="0"/>
              <a:t>2</a:t>
            </a:fld>
            <a:endParaRPr lang="en-GB" dirty="0"/>
          </a:p>
        </p:txBody>
      </p:sp>
    </p:spTree>
    <p:extLst>
      <p:ext uri="{BB962C8B-B14F-4D97-AF65-F5344CB8AC3E}">
        <p14:creationId xmlns:p14="http://schemas.microsoft.com/office/powerpoint/2010/main" val="4251157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Origin of term ‘AI’ – </a:t>
            </a:r>
            <a:r>
              <a:rPr lang="en-GB" dirty="0" err="1"/>
              <a:t>Darmouth</a:t>
            </a:r>
            <a:r>
              <a:rPr lang="en-GB" dirty="0"/>
              <a:t> college meeting 1956. Outlined their aims for the technology.</a:t>
            </a:r>
          </a:p>
        </p:txBody>
      </p:sp>
      <p:sp>
        <p:nvSpPr>
          <p:cNvPr id="4" name="Slide Number Placeholder 3"/>
          <p:cNvSpPr>
            <a:spLocks noGrp="1"/>
          </p:cNvSpPr>
          <p:nvPr>
            <p:ph type="sldNum" sz="quarter" idx="5"/>
          </p:nvPr>
        </p:nvSpPr>
        <p:spPr/>
        <p:txBody>
          <a:bodyPr/>
          <a:lstStyle/>
          <a:p>
            <a:fld id="{0CCDF094-F3AE-4C51-B3BF-675CA8C55720}" type="slidenum">
              <a:rPr lang="en-GB" smtClean="0"/>
              <a:t>10</a:t>
            </a:fld>
            <a:endParaRPr lang="en-GB"/>
          </a:p>
        </p:txBody>
      </p:sp>
    </p:spTree>
    <p:extLst>
      <p:ext uri="{BB962C8B-B14F-4D97-AF65-F5344CB8AC3E}">
        <p14:creationId xmlns:p14="http://schemas.microsoft.com/office/powerpoint/2010/main" val="6456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Relate to the transhumanist idea of man as machine – </a:t>
            </a:r>
            <a:r>
              <a:rPr lang="fr-FR" sz="1200" b="0" i="0" kern="1200" dirty="0">
                <a:solidFill>
                  <a:schemeClr val="tx1"/>
                </a:solidFill>
                <a:effectLst/>
                <a:latin typeface="+mn-lt"/>
                <a:ea typeface="+mn-ea"/>
                <a:cs typeface="+mn-cs"/>
              </a:rPr>
              <a:t> RE Julien </a:t>
            </a:r>
            <a:r>
              <a:rPr lang="fr-FR" sz="1200" b="0" i="0" kern="1200" dirty="0" err="1">
                <a:solidFill>
                  <a:schemeClr val="tx1"/>
                </a:solidFill>
                <a:effectLst/>
                <a:latin typeface="+mn-lt"/>
                <a:ea typeface="+mn-ea"/>
                <a:cs typeface="+mn-cs"/>
              </a:rPr>
              <a:t>Offray</a:t>
            </a:r>
            <a:r>
              <a:rPr lang="fr-FR" sz="1200" b="0" i="0" kern="1200" dirty="0">
                <a:solidFill>
                  <a:schemeClr val="tx1"/>
                </a:solidFill>
                <a:effectLst/>
                <a:latin typeface="+mn-lt"/>
                <a:ea typeface="+mn-ea"/>
                <a:cs typeface="+mn-cs"/>
              </a:rPr>
              <a:t> de La Mettrie, Man as Machine</a:t>
            </a:r>
            <a:endParaRPr lang="en-GB" dirty="0"/>
          </a:p>
        </p:txBody>
      </p:sp>
      <p:sp>
        <p:nvSpPr>
          <p:cNvPr id="4" name="Slide Number Placeholder 3"/>
          <p:cNvSpPr>
            <a:spLocks noGrp="1"/>
          </p:cNvSpPr>
          <p:nvPr>
            <p:ph type="sldNum" sz="quarter" idx="5"/>
          </p:nvPr>
        </p:nvSpPr>
        <p:spPr/>
        <p:txBody>
          <a:bodyPr/>
          <a:lstStyle/>
          <a:p>
            <a:fld id="{0CCDF094-F3AE-4C51-B3BF-675CA8C55720}" type="slidenum">
              <a:rPr lang="en-GB" smtClean="0"/>
              <a:t>11</a:t>
            </a:fld>
            <a:endParaRPr lang="en-GB"/>
          </a:p>
        </p:txBody>
      </p:sp>
    </p:spTree>
    <p:extLst>
      <p:ext uri="{BB962C8B-B14F-4D97-AF65-F5344CB8AC3E}">
        <p14:creationId xmlns:p14="http://schemas.microsoft.com/office/powerpoint/2010/main" val="3786666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Relate to the transhumanist idea of man as machine – </a:t>
            </a:r>
            <a:r>
              <a:rPr lang="fr-FR" sz="1200" b="0" i="0" kern="1200" dirty="0">
                <a:solidFill>
                  <a:schemeClr val="tx1"/>
                </a:solidFill>
                <a:effectLst/>
                <a:latin typeface="+mn-lt"/>
                <a:ea typeface="+mn-ea"/>
                <a:cs typeface="+mn-cs"/>
              </a:rPr>
              <a:t> RE Julien </a:t>
            </a:r>
            <a:r>
              <a:rPr lang="fr-FR" sz="1200" b="0" i="0" kern="1200" dirty="0" err="1">
                <a:solidFill>
                  <a:schemeClr val="tx1"/>
                </a:solidFill>
                <a:effectLst/>
                <a:latin typeface="+mn-lt"/>
                <a:ea typeface="+mn-ea"/>
                <a:cs typeface="+mn-cs"/>
              </a:rPr>
              <a:t>Offray</a:t>
            </a:r>
            <a:r>
              <a:rPr lang="fr-FR" sz="1200" b="0" i="0" kern="1200" dirty="0">
                <a:solidFill>
                  <a:schemeClr val="tx1"/>
                </a:solidFill>
                <a:effectLst/>
                <a:latin typeface="+mn-lt"/>
                <a:ea typeface="+mn-ea"/>
                <a:cs typeface="+mn-cs"/>
              </a:rPr>
              <a:t> de La Mettrie, Man as Machine</a:t>
            </a:r>
            <a:endParaRPr lang="en-GB" dirty="0"/>
          </a:p>
        </p:txBody>
      </p:sp>
      <p:sp>
        <p:nvSpPr>
          <p:cNvPr id="4" name="Slide Number Placeholder 3"/>
          <p:cNvSpPr>
            <a:spLocks noGrp="1"/>
          </p:cNvSpPr>
          <p:nvPr>
            <p:ph type="sldNum" sz="quarter" idx="5"/>
          </p:nvPr>
        </p:nvSpPr>
        <p:spPr/>
        <p:txBody>
          <a:bodyPr/>
          <a:lstStyle/>
          <a:p>
            <a:fld id="{0CCDF094-F3AE-4C51-B3BF-675CA8C55720}" type="slidenum">
              <a:rPr lang="en-GB" smtClean="0"/>
              <a:t>12</a:t>
            </a:fld>
            <a:endParaRPr lang="en-GB"/>
          </a:p>
        </p:txBody>
      </p:sp>
    </p:spTree>
    <p:extLst>
      <p:ext uri="{BB962C8B-B14F-4D97-AF65-F5344CB8AC3E}">
        <p14:creationId xmlns:p14="http://schemas.microsoft.com/office/powerpoint/2010/main" val="2409051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6D67F6A-83B8-44C6-B16E-899EB316C9BB}" type="slidenum">
              <a:rPr lang="en-GB" smtClean="0"/>
              <a:t>21</a:t>
            </a:fld>
            <a:endParaRPr lang="en-GB"/>
          </a:p>
        </p:txBody>
      </p:sp>
    </p:spTree>
    <p:extLst>
      <p:ext uri="{BB962C8B-B14F-4D97-AF65-F5344CB8AC3E}">
        <p14:creationId xmlns:p14="http://schemas.microsoft.com/office/powerpoint/2010/main" val="4250429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dirty="0"/>
              <a:t>UNESCO report: “I’d blush if I could”</a:t>
            </a:r>
          </a:p>
          <a:p>
            <a:pPr fontAlgn="base"/>
            <a:r>
              <a:rPr lang="en-US" sz="1200" b="0" i="0" kern="1200" dirty="0">
                <a:solidFill>
                  <a:schemeClr val="tx1"/>
                </a:solidFill>
                <a:effectLst/>
                <a:latin typeface="+mn-lt"/>
                <a:ea typeface="+mn-ea"/>
                <a:cs typeface="+mn-cs"/>
              </a:rPr>
              <a:t>"Because the speech of most voice assistants is female, it sends a signal that women are... docile helpers, available at the touch of a button or with a blunt voice command like 'hey' or 'OK'. The assistant holds no power of agency beyond what the commander asks of it. It </a:t>
            </a:r>
            <a:r>
              <a:rPr lang="en-US" sz="1200" b="0" i="0" kern="1200" dirty="0" err="1">
                <a:solidFill>
                  <a:schemeClr val="tx1"/>
                </a:solidFill>
                <a:effectLst/>
                <a:latin typeface="+mn-lt"/>
                <a:ea typeface="+mn-ea"/>
                <a:cs typeface="+mn-cs"/>
              </a:rPr>
              <a:t>honours</a:t>
            </a:r>
            <a:r>
              <a:rPr lang="en-US" sz="1200" b="0" i="0" kern="1200" dirty="0">
                <a:solidFill>
                  <a:schemeClr val="tx1"/>
                </a:solidFill>
                <a:effectLst/>
                <a:latin typeface="+mn-lt"/>
                <a:ea typeface="+mn-ea"/>
                <a:cs typeface="+mn-cs"/>
              </a:rPr>
              <a:t> commands and responds to queries regardless of their tone or hostility," …</a:t>
            </a:r>
          </a:p>
          <a:p>
            <a:pPr fontAlgn="base"/>
            <a:r>
              <a:rPr lang="en-US" sz="1200" b="0" i="0" kern="1200" dirty="0">
                <a:solidFill>
                  <a:schemeClr val="tx1"/>
                </a:solidFill>
                <a:effectLst/>
                <a:latin typeface="+mn-lt"/>
                <a:ea typeface="+mn-ea"/>
                <a:cs typeface="+mn-cs"/>
              </a:rPr>
              <a:t>"In many communities, this reinforces commonly held gender biases that women are subservient and tolerant of poor treatment."</a:t>
            </a:r>
          </a:p>
          <a:p>
            <a:endParaRPr lang="en-GB" dirty="0"/>
          </a:p>
        </p:txBody>
      </p:sp>
      <p:sp>
        <p:nvSpPr>
          <p:cNvPr id="4" name="Slide Number Placeholder 3"/>
          <p:cNvSpPr>
            <a:spLocks noGrp="1"/>
          </p:cNvSpPr>
          <p:nvPr>
            <p:ph type="sldNum" sz="quarter" idx="5"/>
          </p:nvPr>
        </p:nvSpPr>
        <p:spPr/>
        <p:txBody>
          <a:bodyPr/>
          <a:lstStyle/>
          <a:p>
            <a:fld id="{96D67F6A-83B8-44C6-B16E-899EB316C9BB}" type="slidenum">
              <a:rPr lang="en-GB" smtClean="0"/>
              <a:t>23</a:t>
            </a:fld>
            <a:endParaRPr lang="en-GB"/>
          </a:p>
        </p:txBody>
      </p:sp>
    </p:spTree>
    <p:extLst>
      <p:ext uri="{BB962C8B-B14F-4D97-AF65-F5344CB8AC3E}">
        <p14:creationId xmlns:p14="http://schemas.microsoft.com/office/powerpoint/2010/main" val="1921997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Hostile spaces – Consumer Electronics Show</a:t>
            </a:r>
          </a:p>
        </p:txBody>
      </p:sp>
      <p:sp>
        <p:nvSpPr>
          <p:cNvPr id="4" name="Slide Number Placeholder 3"/>
          <p:cNvSpPr>
            <a:spLocks noGrp="1"/>
          </p:cNvSpPr>
          <p:nvPr>
            <p:ph type="sldNum" sz="quarter" idx="5"/>
          </p:nvPr>
        </p:nvSpPr>
        <p:spPr/>
        <p:txBody>
          <a:bodyPr/>
          <a:lstStyle/>
          <a:p>
            <a:fld id="{96D67F6A-83B8-44C6-B16E-899EB316C9BB}" type="slidenum">
              <a:rPr lang="en-GB" smtClean="0"/>
              <a:t>25</a:t>
            </a:fld>
            <a:endParaRPr lang="en-GB"/>
          </a:p>
        </p:txBody>
      </p:sp>
    </p:spTree>
    <p:extLst>
      <p:ext uri="{BB962C8B-B14F-4D97-AF65-F5344CB8AC3E}">
        <p14:creationId xmlns:p14="http://schemas.microsoft.com/office/powerpoint/2010/main" val="2986068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Sexy lady robots – hostile narratives</a:t>
            </a:r>
          </a:p>
        </p:txBody>
      </p:sp>
      <p:sp>
        <p:nvSpPr>
          <p:cNvPr id="4" name="Slide Number Placeholder 3"/>
          <p:cNvSpPr>
            <a:spLocks noGrp="1"/>
          </p:cNvSpPr>
          <p:nvPr>
            <p:ph type="sldNum" sz="quarter" idx="5"/>
          </p:nvPr>
        </p:nvSpPr>
        <p:spPr/>
        <p:txBody>
          <a:bodyPr/>
          <a:lstStyle/>
          <a:p>
            <a:fld id="{96D67F6A-83B8-44C6-B16E-899EB316C9BB}" type="slidenum">
              <a:rPr lang="en-GB" smtClean="0"/>
              <a:t>26</a:t>
            </a:fld>
            <a:endParaRPr lang="en-GB"/>
          </a:p>
        </p:txBody>
      </p:sp>
    </p:spTree>
    <p:extLst>
      <p:ext uri="{BB962C8B-B14F-4D97-AF65-F5344CB8AC3E}">
        <p14:creationId xmlns:p14="http://schemas.microsoft.com/office/powerpoint/2010/main" val="3395765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1144358-F05B-44E7-87EF-410FD12358EB}" type="slidenum">
              <a:rPr lang="en-GB" smtClean="0"/>
              <a:t>33</a:t>
            </a:fld>
            <a:endParaRPr lang="en-GB"/>
          </a:p>
        </p:txBody>
      </p:sp>
    </p:spTree>
    <p:extLst>
      <p:ext uri="{BB962C8B-B14F-4D97-AF65-F5344CB8AC3E}">
        <p14:creationId xmlns:p14="http://schemas.microsoft.com/office/powerpoint/2010/main" val="1732089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Common conception of the AI Apocalypse – Ashes of the Singularity, computer game. Will return to this term.</a:t>
            </a:r>
          </a:p>
        </p:txBody>
      </p:sp>
      <p:sp>
        <p:nvSpPr>
          <p:cNvPr id="4" name="Slide Number Placeholder 3"/>
          <p:cNvSpPr>
            <a:spLocks noGrp="1"/>
          </p:cNvSpPr>
          <p:nvPr>
            <p:ph type="sldNum" sz="quarter" idx="5"/>
          </p:nvPr>
        </p:nvSpPr>
        <p:spPr/>
        <p:txBody>
          <a:bodyPr/>
          <a:lstStyle/>
          <a:p>
            <a:fld id="{0CCDF094-F3AE-4C51-B3BF-675CA8C55720}" type="slidenum">
              <a:rPr lang="en-GB" smtClean="0"/>
              <a:t>41</a:t>
            </a:fld>
            <a:endParaRPr lang="en-GB"/>
          </a:p>
        </p:txBody>
      </p:sp>
    </p:spTree>
    <p:extLst>
      <p:ext uri="{BB962C8B-B14F-4D97-AF65-F5344CB8AC3E}">
        <p14:creationId xmlns:p14="http://schemas.microsoft.com/office/powerpoint/2010/main" val="1879100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virality of the idea – in parodies such as in this meme. MEME origin.</a:t>
            </a:r>
          </a:p>
        </p:txBody>
      </p:sp>
      <p:sp>
        <p:nvSpPr>
          <p:cNvPr id="4" name="Slide Number Placeholder 3"/>
          <p:cNvSpPr>
            <a:spLocks noGrp="1"/>
          </p:cNvSpPr>
          <p:nvPr>
            <p:ph type="sldNum" sz="quarter" idx="10"/>
          </p:nvPr>
        </p:nvSpPr>
        <p:spPr/>
        <p:txBody>
          <a:bodyPr/>
          <a:lstStyle/>
          <a:p>
            <a:fld id="{C939C8AE-6280-4517-B8B9-1DF98A156ACE}" type="slidenum">
              <a:rPr lang="en-GB" smtClean="0"/>
              <a:t>42</a:t>
            </a:fld>
            <a:endParaRPr lang="en-GB"/>
          </a:p>
        </p:txBody>
      </p:sp>
    </p:spTree>
    <p:extLst>
      <p:ext uri="{BB962C8B-B14F-4D97-AF65-F5344CB8AC3E}">
        <p14:creationId xmlns:p14="http://schemas.microsoft.com/office/powerpoint/2010/main" val="3604930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Used slide in previous talk re Moral panics around technology. RE: AI important to understand the stories we tell ourselves about the technology, its abilities, and what will happen to us (eschatology - the Science of Last Things)</a:t>
            </a:r>
          </a:p>
        </p:txBody>
      </p:sp>
      <p:sp>
        <p:nvSpPr>
          <p:cNvPr id="4" name="Slide Number Placeholder 3"/>
          <p:cNvSpPr>
            <a:spLocks noGrp="1"/>
          </p:cNvSpPr>
          <p:nvPr>
            <p:ph type="sldNum" sz="quarter" idx="10"/>
          </p:nvPr>
        </p:nvSpPr>
        <p:spPr/>
        <p:txBody>
          <a:bodyPr/>
          <a:lstStyle/>
          <a:p>
            <a:fld id="{D3F05CAA-A9B1-4211-BBCF-646725A1797F}" type="slidenum">
              <a:rPr lang="en-GB" smtClean="0"/>
              <a:t>43</a:t>
            </a:fld>
            <a:endParaRPr lang="en-GB"/>
          </a:p>
        </p:txBody>
      </p:sp>
    </p:spTree>
    <p:extLst>
      <p:ext uri="{BB962C8B-B14F-4D97-AF65-F5344CB8AC3E}">
        <p14:creationId xmlns:p14="http://schemas.microsoft.com/office/powerpoint/2010/main" val="737027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Have been doing work around an Anthropology of Anxiety with regards to AI and thinking about where does fear of AI come from? Last paper at a </a:t>
            </a:r>
            <a:r>
              <a:rPr lang="en-GB" dirty="0" err="1"/>
              <a:t>CenSamm</a:t>
            </a:r>
            <a:r>
              <a:rPr lang="en-GB" dirty="0"/>
              <a:t> conference </a:t>
            </a:r>
            <a:r>
              <a:rPr lang="en-GB" dirty="0">
                <a:sym typeface="Wingdings" panose="05000000000000000000" pitchFamily="2" charset="2"/>
              </a:rPr>
              <a:t> </a:t>
            </a:r>
            <a:r>
              <a:rPr lang="en-GB" dirty="0" err="1">
                <a:sym typeface="Wingdings" panose="05000000000000000000" pitchFamily="2" charset="2"/>
              </a:rPr>
              <a:t>Zygo</a:t>
            </a:r>
            <a:r>
              <a:rPr lang="en-GB" dirty="0">
                <a:sym typeface="Wingdings" panose="05000000000000000000" pitchFamily="2" charset="2"/>
              </a:rPr>
              <a:t> Article: </a:t>
            </a:r>
            <a:r>
              <a:rPr lang="en-GB" dirty="0"/>
              <a:t>“An Ethnographic Discussion of Existential Hope and Despair in </a:t>
            </a:r>
            <a:r>
              <a:rPr lang="en-GB" b="1" i="0" dirty="0"/>
              <a:t>AI Apocalypticism</a:t>
            </a:r>
            <a:r>
              <a:rPr lang="en-GB" dirty="0"/>
              <a:t>”, in </a:t>
            </a:r>
            <a:r>
              <a:rPr lang="en-GB" i="1" dirty="0"/>
              <a:t>Zygon: Journal of Religion and Science. </a:t>
            </a:r>
            <a:r>
              <a:rPr lang="en-GB" dirty="0"/>
              <a:t>.</a:t>
            </a:r>
          </a:p>
        </p:txBody>
      </p:sp>
      <p:sp>
        <p:nvSpPr>
          <p:cNvPr id="4" name="Slide Number Placeholder 3"/>
          <p:cNvSpPr>
            <a:spLocks noGrp="1"/>
          </p:cNvSpPr>
          <p:nvPr>
            <p:ph type="sldNum" sz="quarter" idx="10"/>
          </p:nvPr>
        </p:nvSpPr>
        <p:spPr/>
        <p:txBody>
          <a:bodyPr/>
          <a:lstStyle/>
          <a:p>
            <a:fld id="{CEAC3D3F-EFD8-4180-8013-DE9777A7F597}" type="slidenum">
              <a:rPr lang="en-GB" smtClean="0"/>
              <a:t>44</a:t>
            </a:fld>
            <a:endParaRPr lang="en-GB"/>
          </a:p>
        </p:txBody>
      </p:sp>
    </p:spTree>
    <p:extLst>
      <p:ext uri="{BB962C8B-B14F-4D97-AF65-F5344CB8AC3E}">
        <p14:creationId xmlns:p14="http://schemas.microsoft.com/office/powerpoint/2010/main" val="1705641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MMR = “Matchmaking Ranking”: </a:t>
            </a:r>
            <a:r>
              <a:rPr lang="en-US" sz="1200" b="0" i="0" kern="1200" dirty="0">
                <a:solidFill>
                  <a:schemeClr val="tx1"/>
                </a:solidFill>
                <a:effectLst/>
                <a:latin typeface="+mn-lt"/>
                <a:ea typeface="+mn-ea"/>
                <a:cs typeface="+mn-cs"/>
              </a:rPr>
              <a:t>determines what opponents you will be facing, the system puts you against players with similar MMR of yours. Higher = the better player you are</a:t>
            </a:r>
          </a:p>
          <a:p>
            <a:r>
              <a:rPr lang="en-US" sz="1200" b="0" i="0" kern="1200" dirty="0">
                <a:solidFill>
                  <a:schemeClr val="tx1"/>
                </a:solidFill>
                <a:effectLst/>
                <a:latin typeface="+mn-lt"/>
                <a:ea typeface="+mn-ea"/>
                <a:cs typeface="+mn-cs"/>
              </a:rPr>
              <a:t>5:0 win versus ‘TLO’</a:t>
            </a:r>
          </a:p>
          <a:p>
            <a:r>
              <a:rPr lang="en-GB" dirty="0"/>
              <a:t>5:1 win versus </a:t>
            </a:r>
            <a:r>
              <a:rPr lang="en-GB" dirty="0" err="1"/>
              <a:t>MaNa</a:t>
            </a:r>
            <a:r>
              <a:rPr lang="en-GB" dirty="0"/>
              <a:t> (one match where it couldn’t see whole map and lost… </a:t>
            </a:r>
          </a:p>
        </p:txBody>
      </p:sp>
      <p:sp>
        <p:nvSpPr>
          <p:cNvPr id="4" name="Slide Number Placeholder 3"/>
          <p:cNvSpPr>
            <a:spLocks noGrp="1"/>
          </p:cNvSpPr>
          <p:nvPr>
            <p:ph type="sldNum" sz="quarter" idx="5"/>
          </p:nvPr>
        </p:nvSpPr>
        <p:spPr/>
        <p:txBody>
          <a:bodyPr/>
          <a:lstStyle/>
          <a:p>
            <a:fld id="{7AD6C016-0804-4E5A-A569-7D8ECF9FD829}" type="slidenum">
              <a:rPr lang="en-GB" smtClean="0"/>
              <a:t>47</a:t>
            </a:fld>
            <a:endParaRPr lang="en-GB"/>
          </a:p>
        </p:txBody>
      </p:sp>
    </p:spTree>
    <p:extLst>
      <p:ext uri="{BB962C8B-B14F-4D97-AF65-F5344CB8AC3E}">
        <p14:creationId xmlns:p14="http://schemas.microsoft.com/office/powerpoint/2010/main" val="1337739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Fear and Trust RE: AI</a:t>
            </a:r>
          </a:p>
        </p:txBody>
      </p:sp>
      <p:sp>
        <p:nvSpPr>
          <p:cNvPr id="4" name="Slide Number Placeholder 3"/>
          <p:cNvSpPr>
            <a:spLocks noGrp="1"/>
          </p:cNvSpPr>
          <p:nvPr>
            <p:ph type="sldNum" sz="quarter" idx="5"/>
          </p:nvPr>
        </p:nvSpPr>
        <p:spPr/>
        <p:txBody>
          <a:bodyPr/>
          <a:lstStyle/>
          <a:p>
            <a:fld id="{0CCDF094-F3AE-4C51-B3BF-675CA8C55720}" type="slidenum">
              <a:rPr lang="en-GB" smtClean="0"/>
              <a:t>48</a:t>
            </a:fld>
            <a:endParaRPr lang="en-GB"/>
          </a:p>
        </p:txBody>
      </p:sp>
    </p:spTree>
    <p:extLst>
      <p:ext uri="{BB962C8B-B14F-4D97-AF65-F5344CB8AC3E}">
        <p14:creationId xmlns:p14="http://schemas.microsoft.com/office/powerpoint/2010/main" val="4205266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Fear and Trust RE: AI</a:t>
            </a:r>
          </a:p>
        </p:txBody>
      </p:sp>
      <p:sp>
        <p:nvSpPr>
          <p:cNvPr id="4" name="Slide Number Placeholder 3"/>
          <p:cNvSpPr>
            <a:spLocks noGrp="1"/>
          </p:cNvSpPr>
          <p:nvPr>
            <p:ph type="sldNum" sz="quarter" idx="5"/>
          </p:nvPr>
        </p:nvSpPr>
        <p:spPr/>
        <p:txBody>
          <a:bodyPr/>
          <a:lstStyle/>
          <a:p>
            <a:fld id="{0CCDF094-F3AE-4C51-B3BF-675CA8C55720}" type="slidenum">
              <a:rPr lang="en-GB" smtClean="0"/>
              <a:t>49</a:t>
            </a:fld>
            <a:endParaRPr lang="en-GB"/>
          </a:p>
        </p:txBody>
      </p:sp>
    </p:spTree>
    <p:extLst>
      <p:ext uri="{BB962C8B-B14F-4D97-AF65-F5344CB8AC3E}">
        <p14:creationId xmlns:p14="http://schemas.microsoft.com/office/powerpoint/2010/main" val="3455834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https://www.youtube.com/watch?v=p4y7AkfA8NE</a:t>
            </a:r>
            <a:endParaRPr lang="en-GB" dirty="0"/>
          </a:p>
          <a:p>
            <a:endParaRPr lang="en-GB" dirty="0"/>
          </a:p>
          <a:p>
            <a:r>
              <a:rPr lang="en-US" sz="1200" b="0" i="0" kern="1200" dirty="0">
                <a:solidFill>
                  <a:schemeClr val="tx1"/>
                </a:solidFill>
                <a:effectLst/>
                <a:latin typeface="+mn-lt"/>
                <a:ea typeface="+mn-ea"/>
                <a:cs typeface="+mn-cs"/>
              </a:rPr>
              <a:t>Linda Moulton Howe. She is a </a:t>
            </a:r>
            <a:r>
              <a:rPr lang="en-US" sz="1200" b="0" i="0" kern="1200" dirty="0" err="1">
                <a:solidFill>
                  <a:schemeClr val="tx1"/>
                </a:solidFill>
                <a:effectLst/>
                <a:latin typeface="+mn-lt"/>
                <a:ea typeface="+mn-ea"/>
                <a:cs typeface="+mn-cs"/>
              </a:rPr>
              <a:t>ufologist</a:t>
            </a:r>
            <a:r>
              <a:rPr lang="en-US" sz="1200" b="0" i="0" kern="1200" dirty="0">
                <a:solidFill>
                  <a:schemeClr val="tx1"/>
                </a:solidFill>
                <a:effectLst/>
                <a:latin typeface="+mn-lt"/>
                <a:ea typeface="+mn-ea"/>
                <a:cs typeface="+mn-cs"/>
              </a:rPr>
              <a:t> and investigative reporter who began her career writing about environmental issues before focusing on cattle mutilations with the 1980 documentary, </a:t>
            </a:r>
            <a:r>
              <a:rPr lang="en-US" sz="1200" b="0" i="1" kern="1200" dirty="0">
                <a:solidFill>
                  <a:schemeClr val="tx1"/>
                </a:solidFill>
                <a:effectLst/>
                <a:latin typeface="+mn-lt"/>
                <a:ea typeface="+mn-ea"/>
                <a:cs typeface="+mn-cs"/>
              </a:rPr>
              <a:t>Strange Harvest</a:t>
            </a:r>
            <a:r>
              <a:rPr lang="en-US" sz="1200" b="0" i="0" kern="1200" dirty="0">
                <a:solidFill>
                  <a:schemeClr val="tx1"/>
                </a:solidFill>
                <a:effectLst/>
                <a:latin typeface="+mn-lt"/>
                <a:ea typeface="+mn-ea"/>
                <a:cs typeface="+mn-cs"/>
              </a:rPr>
              <a:t>, which received a regional Emmy award in 1981.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talk was given at the Conscious Life Expo in February 2018, and in it she refers to the death of 29 Japanese scientists at the hands of their own creations in the August of the previous year. She claims that this disaster was hushed up and that a whistleblower had come to her to share the truth. This specific section from her overall talk on the dangers of AI was posted on </a:t>
            </a:r>
            <a:r>
              <a:rPr lang="en-US" sz="1200" b="0" i="0" kern="1200" dirty="0" err="1">
                <a:solidFill>
                  <a:schemeClr val="tx1"/>
                </a:solidFill>
                <a:effectLst/>
                <a:latin typeface="+mn-lt"/>
                <a:ea typeface="+mn-ea"/>
                <a:cs typeface="+mn-cs"/>
              </a:rPr>
              <a:t>Youtube</a:t>
            </a:r>
            <a:r>
              <a:rPr lang="en-US" sz="1200" b="0" i="0" kern="1200" dirty="0">
                <a:solidFill>
                  <a:schemeClr val="tx1"/>
                </a:solidFill>
                <a:effectLst/>
                <a:latin typeface="+mn-lt"/>
                <a:ea typeface="+mn-ea"/>
                <a:cs typeface="+mn-cs"/>
              </a:rPr>
              <a:t> on 14</a:t>
            </a:r>
            <a:r>
              <a:rPr lang="en-US" sz="1200" b="0" i="0" kern="1200" baseline="30000" dirty="0">
                <a:solidFill>
                  <a:schemeClr val="tx1"/>
                </a:solidFill>
                <a:effectLst/>
                <a:latin typeface="+mn-lt"/>
                <a:ea typeface="+mn-ea"/>
                <a:cs typeface="+mn-cs"/>
              </a:rPr>
              <a:t>th</a:t>
            </a:r>
            <a:r>
              <a:rPr lang="en-US" sz="1200" b="0" i="0" kern="1200" dirty="0">
                <a:solidFill>
                  <a:schemeClr val="tx1"/>
                </a:solidFill>
                <a:effectLst/>
                <a:latin typeface="+mn-lt"/>
                <a:ea typeface="+mn-ea"/>
                <a:cs typeface="+mn-cs"/>
              </a:rPr>
              <a:t> December 2018 with an added frame that said the event had happened in South Korea, even though she clearly says Japan. In tweets since 14th December about the ’29 Scientists’ the details do not vary very much, apart from that mis-location. 29 Japanese scientists were working on AI in robotic forms, were shot by ‘metal’ bullets from them, the robots were destroyed, one of them uploaded itself into a satellite and worked out how to rebuild itself ‘even more strongly than before’. </a:t>
            </a:r>
          </a:p>
          <a:p>
            <a:endParaRPr lang="en-GB" dirty="0"/>
          </a:p>
          <a:p>
            <a:r>
              <a:rPr lang="en-GB" dirty="0"/>
              <a:t>Epistemic capital (Robertson 2016): getting status from “How we know” – hidden sources leading to influence – having the ‘truth’.</a:t>
            </a:r>
          </a:p>
          <a:p>
            <a:endParaRPr lang="en-GB" dirty="0"/>
          </a:p>
          <a:p>
            <a:endParaRPr lang="en-GB" dirty="0"/>
          </a:p>
          <a:p>
            <a:r>
              <a:rPr lang="en-GB" dirty="0" err="1"/>
              <a:t>Nb</a:t>
            </a:r>
            <a:r>
              <a:rPr lang="en-GB" dirty="0"/>
              <a:t> in full version also refers to Elon Musk and Stephen Hawking as experts worried about AI.</a:t>
            </a:r>
          </a:p>
        </p:txBody>
      </p:sp>
      <p:sp>
        <p:nvSpPr>
          <p:cNvPr id="4" name="Slide Number Placeholder 3"/>
          <p:cNvSpPr>
            <a:spLocks noGrp="1"/>
          </p:cNvSpPr>
          <p:nvPr>
            <p:ph type="sldNum" sz="quarter" idx="5"/>
          </p:nvPr>
        </p:nvSpPr>
        <p:spPr/>
        <p:txBody>
          <a:bodyPr/>
          <a:lstStyle/>
          <a:p>
            <a:fld id="{7AD6C016-0804-4E5A-A569-7D8ECF9FD829}" type="slidenum">
              <a:rPr lang="en-GB" smtClean="0"/>
              <a:t>50</a:t>
            </a:fld>
            <a:endParaRPr lang="en-GB"/>
          </a:p>
        </p:txBody>
      </p:sp>
    </p:spTree>
    <p:extLst>
      <p:ext uri="{BB962C8B-B14F-4D97-AF65-F5344CB8AC3E}">
        <p14:creationId xmlns:p14="http://schemas.microsoft.com/office/powerpoint/2010/main" val="2406875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This is not a huge number of interactions compared to many other viral stories. But I think its an interesting case study: it highlights the nature of the AI expert, who is believed and trusted, charismatic authority, conspiracy culture, AI apocalypticism, and techno-orientalism.</a:t>
            </a:r>
          </a:p>
        </p:txBody>
      </p:sp>
      <p:sp>
        <p:nvSpPr>
          <p:cNvPr id="4" name="Slide Number Placeholder 3"/>
          <p:cNvSpPr>
            <a:spLocks noGrp="1"/>
          </p:cNvSpPr>
          <p:nvPr>
            <p:ph type="sldNum" sz="quarter" idx="5"/>
          </p:nvPr>
        </p:nvSpPr>
        <p:spPr/>
        <p:txBody>
          <a:bodyPr/>
          <a:lstStyle/>
          <a:p>
            <a:fld id="{7AD6C016-0804-4E5A-A569-7D8ECF9FD829}" type="slidenum">
              <a:rPr lang="en-GB" smtClean="0"/>
              <a:t>51</a:t>
            </a:fld>
            <a:endParaRPr lang="en-GB"/>
          </a:p>
        </p:txBody>
      </p:sp>
    </p:spTree>
    <p:extLst>
      <p:ext uri="{BB962C8B-B14F-4D97-AF65-F5344CB8AC3E}">
        <p14:creationId xmlns:p14="http://schemas.microsoft.com/office/powerpoint/2010/main" val="2796921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“Enchantment” in the Weberian sense – that society is increasingly disenchanted through rationalization and that humans become less and less significant, as parts of the greater machine of society.</a:t>
            </a:r>
          </a:p>
          <a:p>
            <a:endParaRPr lang="en-GB" dirty="0"/>
          </a:p>
          <a:p>
            <a:r>
              <a:rPr lang="en-GB" dirty="0"/>
              <a:t>I don’t hold to this – enchantment continues but reaches peaks and hits public attention at different times.</a:t>
            </a:r>
          </a:p>
          <a:p>
            <a:endParaRPr lang="en-GB" dirty="0"/>
          </a:p>
          <a:p>
            <a:r>
              <a:rPr lang="en-GB" dirty="0"/>
              <a:t>Whenever that happens, enchantment re-centres the human, and makes them aware of a universe of wonder and change rather than the iron cage of disenchantment they presume that they are in.</a:t>
            </a:r>
          </a:p>
          <a:p>
            <a:endParaRPr lang="en-GB" dirty="0"/>
          </a:p>
          <a:p>
            <a:r>
              <a:rPr lang="en-GB" dirty="0"/>
              <a:t>When AI inspires the dystopic, the apocalyptic, its highlights for us an enchanted world.</a:t>
            </a:r>
          </a:p>
          <a:p>
            <a:endParaRPr lang="en-GB" dirty="0"/>
          </a:p>
          <a:p>
            <a:r>
              <a:rPr lang="en-GB" dirty="0"/>
              <a:t>Thus that, if this is what we are being presented with… then we, the ones looking at this kind of AI, are in fact this person….</a:t>
            </a:r>
          </a:p>
        </p:txBody>
      </p:sp>
      <p:sp>
        <p:nvSpPr>
          <p:cNvPr id="4" name="Slide Number Placeholder 3"/>
          <p:cNvSpPr>
            <a:spLocks noGrp="1"/>
          </p:cNvSpPr>
          <p:nvPr>
            <p:ph type="sldNum" sz="quarter" idx="5"/>
          </p:nvPr>
        </p:nvSpPr>
        <p:spPr/>
        <p:txBody>
          <a:bodyPr/>
          <a:lstStyle/>
          <a:p>
            <a:fld id="{D1144358-F05B-44E7-87EF-410FD12358EB}" type="slidenum">
              <a:rPr lang="en-GB" smtClean="0"/>
              <a:t>52</a:t>
            </a:fld>
            <a:endParaRPr lang="en-GB"/>
          </a:p>
        </p:txBody>
      </p:sp>
    </p:spTree>
    <p:extLst>
      <p:ext uri="{BB962C8B-B14F-4D97-AF65-F5344CB8AC3E}">
        <p14:creationId xmlns:p14="http://schemas.microsoft.com/office/powerpoint/2010/main" val="957166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noble warrior working to save the world. Or perhaps we are more important than that… perhaps we are even…</a:t>
            </a:r>
          </a:p>
        </p:txBody>
      </p:sp>
      <p:sp>
        <p:nvSpPr>
          <p:cNvPr id="4" name="Slide Number Placeholder 3"/>
          <p:cNvSpPr>
            <a:spLocks noGrp="1"/>
          </p:cNvSpPr>
          <p:nvPr>
            <p:ph type="sldNum" sz="quarter" idx="5"/>
          </p:nvPr>
        </p:nvSpPr>
        <p:spPr/>
        <p:txBody>
          <a:bodyPr/>
          <a:lstStyle/>
          <a:p>
            <a:fld id="{D1144358-F05B-44E7-87EF-410FD12358EB}" type="slidenum">
              <a:rPr lang="en-GB" smtClean="0"/>
              <a:t>53</a:t>
            </a:fld>
            <a:endParaRPr lang="en-GB"/>
          </a:p>
        </p:txBody>
      </p:sp>
    </p:spTree>
    <p:extLst>
      <p:ext uri="{BB962C8B-B14F-4D97-AF65-F5344CB8AC3E}">
        <p14:creationId xmlns:p14="http://schemas.microsoft.com/office/powerpoint/2010/main" val="25740004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Chosen One (John Connor has had the most faces of all the characters in the series, so perhaps is the best platform on which for us to write our aspirations to be the heroes of our own AI apocalypse?)</a:t>
            </a:r>
          </a:p>
        </p:txBody>
      </p:sp>
      <p:sp>
        <p:nvSpPr>
          <p:cNvPr id="4" name="Slide Number Placeholder 3"/>
          <p:cNvSpPr>
            <a:spLocks noGrp="1"/>
          </p:cNvSpPr>
          <p:nvPr>
            <p:ph type="sldNum" sz="quarter" idx="5"/>
          </p:nvPr>
        </p:nvSpPr>
        <p:spPr/>
        <p:txBody>
          <a:bodyPr/>
          <a:lstStyle/>
          <a:p>
            <a:fld id="{D1144358-F05B-44E7-87EF-410FD12358EB}" type="slidenum">
              <a:rPr lang="en-GB" smtClean="0"/>
              <a:t>54</a:t>
            </a:fld>
            <a:endParaRPr lang="en-GB"/>
          </a:p>
        </p:txBody>
      </p:sp>
    </p:spTree>
    <p:extLst>
      <p:ext uri="{BB962C8B-B14F-4D97-AF65-F5344CB8AC3E}">
        <p14:creationId xmlns:p14="http://schemas.microsoft.com/office/powerpoint/2010/main" val="3260040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1144358-F05B-44E7-87EF-410FD12358EB}" type="slidenum">
              <a:rPr lang="en-GB" smtClean="0"/>
              <a:t>55</a:t>
            </a:fld>
            <a:endParaRPr lang="en-GB"/>
          </a:p>
        </p:txBody>
      </p:sp>
    </p:spTree>
    <p:extLst>
      <p:ext uri="{BB962C8B-B14F-4D97-AF65-F5344CB8AC3E}">
        <p14:creationId xmlns:p14="http://schemas.microsoft.com/office/powerpoint/2010/main" val="112512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D6C016-0804-4E5A-A569-7D8ECF9FD829}" type="slidenum">
              <a:rPr lang="en-GB" smtClean="0"/>
              <a:t>58</a:t>
            </a:fld>
            <a:endParaRPr lang="en-GB"/>
          </a:p>
        </p:txBody>
      </p:sp>
    </p:spTree>
    <p:extLst>
      <p:ext uri="{BB962C8B-B14F-4D97-AF65-F5344CB8AC3E}">
        <p14:creationId xmlns:p14="http://schemas.microsoft.com/office/powerpoint/2010/main" val="4054588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61597FF-BC96-422F-ACF1-DF9D89B1D49A}" type="datetimeFigureOut">
              <a:rPr lang="en-GB" smtClean="0"/>
              <a:t>13/09/2019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4164090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A61597FF-BC96-422F-ACF1-DF9D89B1D49A}" type="datetimeFigureOut">
              <a:rPr lang="en-GB" smtClean="0"/>
              <a:t>13/09/2019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2238062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61597FF-BC96-422F-ACF1-DF9D89B1D49A}" type="datetimeFigureOut">
              <a:rPr lang="en-GB" smtClean="0"/>
              <a:t>13/09/2019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3671129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61597FF-BC96-422F-ACF1-DF9D89B1D49A}" type="datetimeFigureOut">
              <a:rPr lang="en-GB" smtClean="0"/>
              <a:t>13/09/2019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1332868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1597FF-BC96-422F-ACF1-DF9D89B1D49A}" type="datetimeFigureOut">
              <a:rPr lang="en-GB" smtClean="0"/>
              <a:t>13/09/2019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2448907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A61597FF-BC96-422F-ACF1-DF9D89B1D49A}" type="datetimeFigureOut">
              <a:rPr lang="en-GB" smtClean="0"/>
              <a:t>13/09/2019</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3634775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61597FF-BC96-422F-ACF1-DF9D89B1D49A}" type="datetimeFigureOut">
              <a:rPr lang="en-GB" smtClean="0"/>
              <a:t>13/09/2019</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3274289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A61597FF-BC96-422F-ACF1-DF9D89B1D49A}" type="datetimeFigureOut">
              <a:rPr lang="en-GB" smtClean="0"/>
              <a:t>13/09/2019</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2935483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1597FF-BC96-422F-ACF1-DF9D89B1D49A}" type="datetimeFigureOut">
              <a:rPr lang="en-GB" smtClean="0"/>
              <a:t>13/09/2019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3601823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1597FF-BC96-422F-ACF1-DF9D89B1D49A}" type="datetimeFigureOut">
              <a:rPr lang="en-GB" smtClean="0"/>
              <a:t>13/09/2019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2843934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61597FF-BC96-422F-ACF1-DF9D89B1D49A}" type="datetimeFigureOut">
              <a:rPr lang="en-GB" smtClean="0"/>
              <a:t>13/09/2019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2158905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61597FF-BC96-422F-ACF1-DF9D89B1D49A}" type="datetimeFigureOut">
              <a:rPr lang="en-GB" smtClean="0"/>
              <a:t>13/09/2019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EA49C-7BC1-4A86-B095-011C00B52CED}"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295115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61597FF-BC96-422F-ACF1-DF9D89B1D49A}" type="datetimeFigureOut">
              <a:rPr lang="en-GB" smtClean="0"/>
              <a:t>13/09/2019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1472520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61597FF-BC96-422F-ACF1-DF9D89B1D49A}" type="datetimeFigureOut">
              <a:rPr lang="en-GB" smtClean="0"/>
              <a:t>13/09/2019</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35935344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61597FF-BC96-422F-ACF1-DF9D89B1D49A}" type="datetimeFigureOut">
              <a:rPr lang="en-GB" smtClean="0"/>
              <a:t>13/09/2019</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2603553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1597FF-BC96-422F-ACF1-DF9D89B1D49A}" type="datetimeFigureOut">
              <a:rPr lang="en-GB" smtClean="0"/>
              <a:t>13/09/2019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2436214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1597FF-BC96-422F-ACF1-DF9D89B1D49A}" type="datetimeFigureOut">
              <a:rPr lang="en-GB" smtClean="0"/>
              <a:t>13/09/2019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EA49C-7BC1-4A86-B095-011C00B52CED}" type="slidenum">
              <a:rPr lang="en-GB" smtClean="0"/>
              <a:t>‹#›</a:t>
            </a:fld>
            <a:endParaRPr lang="en-GB"/>
          </a:p>
        </p:txBody>
      </p:sp>
    </p:spTree>
    <p:extLst>
      <p:ext uri="{BB962C8B-B14F-4D97-AF65-F5344CB8AC3E}">
        <p14:creationId xmlns:p14="http://schemas.microsoft.com/office/powerpoint/2010/main" val="2560295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61597FF-BC96-422F-ACF1-DF9D89B1D49A}" type="datetimeFigureOut">
              <a:rPr lang="en-GB" smtClean="0"/>
              <a:t>13/09/2019</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75EA49C-7BC1-4A86-B095-011C00B52CED}" type="slidenum">
              <a:rPr lang="en-GB" smtClean="0"/>
              <a:t>‹#›</a:t>
            </a:fld>
            <a:endParaRPr lang="en-GB"/>
          </a:p>
        </p:txBody>
      </p:sp>
    </p:spTree>
    <p:extLst>
      <p:ext uri="{BB962C8B-B14F-4D97-AF65-F5344CB8AC3E}">
        <p14:creationId xmlns:p14="http://schemas.microsoft.com/office/powerpoint/2010/main" val="39406479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jpeg"/><Relationship Id="rId17" Type="http://schemas.openxmlformats.org/officeDocument/2006/relationships/image" Target="../media/image20.jpg"/><Relationship Id="rId2" Type="http://schemas.openxmlformats.org/officeDocument/2006/relationships/notesSlide" Target="../notesSlides/notesSlide1.xml"/><Relationship Id="rId16"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5" Type="http://schemas.openxmlformats.org/officeDocument/2006/relationships/image" Target="../media/image18.jpg"/><Relationship Id="rId10" Type="http://schemas.openxmlformats.org/officeDocument/2006/relationships/image" Target="../media/image13.gif"/><Relationship Id="rId4" Type="http://schemas.openxmlformats.org/officeDocument/2006/relationships/image" Target="../media/image7.jpeg"/><Relationship Id="rId9" Type="http://schemas.openxmlformats.org/officeDocument/2006/relationships/image" Target="../media/image12.gif"/><Relationship Id="rId14" Type="http://schemas.openxmlformats.org/officeDocument/2006/relationships/image" Target="../media/image17.gif"/></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 Id="rId5" Type="http://schemas.openxmlformats.org/officeDocument/2006/relationships/image" Target="../media/image42.jpg"/><Relationship Id="rId4" Type="http://schemas.openxmlformats.org/officeDocument/2006/relationships/image" Target="../media/image41.jpg"/></Relationships>
</file>

<file path=ppt/slides/_rels/slide2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jpg"/><Relationship Id="rId7" Type="http://schemas.openxmlformats.org/officeDocument/2006/relationships/image" Target="../media/image48.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27.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9.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2.xml"/><Relationship Id="rId4" Type="http://schemas.openxmlformats.org/officeDocument/2006/relationships/image" Target="../media/image55.jpg"/></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jpg"/></Relationships>
</file>

<file path=ppt/slides/_rels/slide35.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44.xml.rels><?xml version="1.0" encoding="UTF-8" standalone="yes"?>
<Relationships xmlns="http://schemas.openxmlformats.org/package/2006/relationships"><Relationship Id="rId8" Type="http://schemas.openxmlformats.org/officeDocument/2006/relationships/image" Target="../media/image77.jpg"/><Relationship Id="rId3" Type="http://schemas.openxmlformats.org/officeDocument/2006/relationships/image" Target="../media/image72.jpg"/><Relationship Id="rId7" Type="http://schemas.openxmlformats.org/officeDocument/2006/relationships/image" Target="../media/image76.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jpg"/><Relationship Id="rId4" Type="http://schemas.openxmlformats.org/officeDocument/2006/relationships/image" Target="../media/image73.png"/><Relationship Id="rId9" Type="http://schemas.openxmlformats.org/officeDocument/2006/relationships/image" Target="../media/image78.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49.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ideo" Target="https://www.youtube.com/embed/p4y7AkfA8NE" TargetMode="External"/><Relationship Id="rId4" Type="http://schemas.openxmlformats.org/officeDocument/2006/relationships/image" Target="../media/image85.png"/></Relationships>
</file>

<file path=ppt/slides/_rels/slide5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9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C28D0172-F2E0-4763-9C35-F02266495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12191695" cy="4730744"/>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6">
            <a:extLst>
              <a:ext uri="{FF2B5EF4-FFF2-40B4-BE49-F238E27FC236}">
                <a16:creationId xmlns:a16="http://schemas.microsoft.com/office/drawing/2014/main" id="{9F2851FB-E841-4509-8A6D-A416376EA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useBgFill="1">
        <p:nvSpPr>
          <p:cNvPr id="16" name="Freeform: Shape 11">
            <a:extLst>
              <a:ext uri="{FF2B5EF4-FFF2-40B4-BE49-F238E27FC236}">
                <a16:creationId xmlns:a16="http://schemas.microsoft.com/office/drawing/2014/main" id="{DF6FB2B2-CE21-407F-B22E-302DADC2C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475ABF-8594-4823-AF59-E4D1945F7BAC}"/>
              </a:ext>
            </a:extLst>
          </p:cNvPr>
          <p:cNvSpPr>
            <a:spLocks noGrp="1"/>
          </p:cNvSpPr>
          <p:nvPr>
            <p:ph type="ctrTitle"/>
          </p:nvPr>
        </p:nvSpPr>
        <p:spPr>
          <a:xfrm>
            <a:off x="965505" y="623571"/>
            <a:ext cx="10260990" cy="3523885"/>
          </a:xfrm>
        </p:spPr>
        <p:txBody>
          <a:bodyPr>
            <a:normAutofit/>
          </a:bodyPr>
          <a:lstStyle/>
          <a:p>
            <a:pPr algn="ctr"/>
            <a:r>
              <a:rPr lang="en-US" sz="7400" dirty="0">
                <a:solidFill>
                  <a:srgbClr val="FFFFFF"/>
                </a:solidFill>
              </a:rPr>
              <a:t>Are We Ready for Artificial Intelligence?</a:t>
            </a:r>
            <a:br>
              <a:rPr lang="en-US" sz="7400" dirty="0">
                <a:solidFill>
                  <a:srgbClr val="FFFFFF"/>
                </a:solidFill>
              </a:rPr>
            </a:br>
            <a:endParaRPr lang="en-GB" sz="7400" dirty="0">
              <a:solidFill>
                <a:srgbClr val="FFFFFF"/>
              </a:solidFill>
            </a:endParaRPr>
          </a:p>
        </p:txBody>
      </p:sp>
      <p:sp>
        <p:nvSpPr>
          <p:cNvPr id="3" name="Subtitle 2">
            <a:extLst>
              <a:ext uri="{FF2B5EF4-FFF2-40B4-BE49-F238E27FC236}">
                <a16:creationId xmlns:a16="http://schemas.microsoft.com/office/drawing/2014/main" id="{B0067B56-25B2-4205-98F9-A92FD2738EDA}"/>
              </a:ext>
            </a:extLst>
          </p:cNvPr>
          <p:cNvSpPr>
            <a:spLocks noGrp="1"/>
          </p:cNvSpPr>
          <p:nvPr>
            <p:ph type="subTitle" idx="1"/>
          </p:nvPr>
        </p:nvSpPr>
        <p:spPr>
          <a:xfrm>
            <a:off x="965505" y="4777380"/>
            <a:ext cx="10260990" cy="1209763"/>
          </a:xfrm>
        </p:spPr>
        <p:txBody>
          <a:bodyPr>
            <a:normAutofit/>
          </a:bodyPr>
          <a:lstStyle/>
          <a:p>
            <a:pPr algn="ctr">
              <a:lnSpc>
                <a:spcPct val="90000"/>
              </a:lnSpc>
            </a:pPr>
            <a:r>
              <a:rPr lang="en-GB" sz="2400" dirty="0">
                <a:solidFill>
                  <a:schemeClr val="tx1"/>
                </a:solidFill>
              </a:rPr>
              <a:t>Dr Beth Singler</a:t>
            </a:r>
          </a:p>
          <a:p>
            <a:pPr algn="ctr">
              <a:lnSpc>
                <a:spcPct val="90000"/>
              </a:lnSpc>
            </a:pPr>
            <a:r>
              <a:rPr lang="en-GB" sz="2400" dirty="0">
                <a:solidFill>
                  <a:schemeClr val="tx1"/>
                </a:solidFill>
              </a:rPr>
              <a:t>Junior Research Fellow in Artificial Intelligence, Homerton College, University of Cambridge</a:t>
            </a:r>
          </a:p>
        </p:txBody>
      </p:sp>
    </p:spTree>
    <p:extLst>
      <p:ext uri="{BB962C8B-B14F-4D97-AF65-F5344CB8AC3E}">
        <p14:creationId xmlns:p14="http://schemas.microsoft.com/office/powerpoint/2010/main" val="1191064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0378" b="15251"/>
          <a:stretch/>
        </p:blipFill>
        <p:spPr>
          <a:xfrm>
            <a:off x="337314" y="3051063"/>
            <a:ext cx="1591741" cy="2107437"/>
          </a:xfrm>
          <a:prstGeom prst="rect">
            <a:avLst/>
          </a:prstGeom>
          <a:effectLst>
            <a:outerShdw blurRad="50800" dist="38100" dir="2700000" algn="tl" rotWithShape="0">
              <a:prstClr val="black">
                <a:alpha val="40000"/>
              </a:prstClr>
            </a:outerShd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7979" y="583810"/>
            <a:ext cx="2407985" cy="1353348"/>
          </a:xfrm>
          <a:prstGeom prst="rect">
            <a:avLst/>
          </a:prstGeom>
          <a:effectLst>
            <a:outerShdw blurRad="50800" dist="38100" dir="2700000" algn="tl" rotWithShape="0">
              <a:prstClr val="black">
                <a:alpha val="40000"/>
              </a:prstClr>
            </a:outerShdw>
          </a:effec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28873" y="2250261"/>
            <a:ext cx="1600204" cy="2205687"/>
          </a:xfrm>
          <a:prstGeom prst="rect">
            <a:avLst/>
          </a:prstGeom>
          <a:effectLst>
            <a:outerShdw blurRad="50800" dist="38100" dir="2700000" algn="tl" rotWithShape="0">
              <a:prstClr val="black">
                <a:alpha val="40000"/>
              </a:prstClr>
            </a:outerShdw>
          </a:effectLst>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11735" y="2270947"/>
            <a:ext cx="2239095" cy="1679323"/>
          </a:xfrm>
          <a:prstGeom prst="rect">
            <a:avLst/>
          </a:prstGeom>
          <a:effectLst>
            <a:outerShdw blurRad="50800" dist="38100" dir="2700000" algn="tl" rotWithShape="0">
              <a:prstClr val="black">
                <a:alpha val="40000"/>
              </a:prstClr>
            </a:outerShdw>
          </a:effectLst>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76444" y="4897120"/>
            <a:ext cx="2135291" cy="1601470"/>
          </a:xfrm>
          <a:prstGeom prst="rect">
            <a:avLst/>
          </a:prstGeom>
          <a:effectLst>
            <a:outerShdw blurRad="50800" dist="38100" dir="2700000" algn="tl" rotWithShape="0">
              <a:prstClr val="black">
                <a:alpha val="40000"/>
              </a:prstClr>
            </a:outerShdw>
          </a:effectLst>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35964" y="4332479"/>
            <a:ext cx="2074758" cy="1739927"/>
          </a:xfrm>
          <a:prstGeom prst="rect">
            <a:avLst/>
          </a:prstGeom>
          <a:ln>
            <a:solidFill>
              <a:schemeClr val="tx1"/>
            </a:solidFill>
          </a:ln>
          <a:effectLst>
            <a:outerShdw blurRad="50800" dist="38100" dir="2700000" algn="tl" rotWithShape="0">
              <a:prstClr val="black">
                <a:alpha val="40000"/>
              </a:prstClr>
            </a:outerShdw>
          </a:effectLst>
        </p:spPr>
      </p:pic>
      <p:pic>
        <p:nvPicPr>
          <p:cNvPr id="8" name="Pictur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8343" y="5472921"/>
            <a:ext cx="2151752" cy="1025669"/>
          </a:xfrm>
          <a:prstGeom prst="rect">
            <a:avLst/>
          </a:prstGeom>
          <a:effectLst>
            <a:outerShdw blurRad="50800" dist="38100" dir="2700000" algn="tl" rotWithShape="0">
              <a:prstClr val="black">
                <a:alpha val="40000"/>
              </a:prstClr>
            </a:outerShdw>
          </a:effectLst>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72022" y="4554156"/>
            <a:ext cx="1743550" cy="1743550"/>
          </a:xfrm>
          <a:prstGeom prst="rect">
            <a:avLst/>
          </a:prstGeom>
          <a:effectLst>
            <a:outerShdw blurRad="50800" dist="38100" dir="2700000" algn="tl" rotWithShape="0">
              <a:prstClr val="black">
                <a:alpha val="40000"/>
              </a:prstClr>
            </a:outerShdw>
          </a:effectLst>
        </p:spPr>
      </p:pic>
      <p:pic>
        <p:nvPicPr>
          <p:cNvPr id="14" name="Picture 1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400000">
            <a:off x="4933685" y="2489135"/>
            <a:ext cx="1850610" cy="1387958"/>
          </a:xfrm>
          <a:prstGeom prst="rect">
            <a:avLst/>
          </a:prstGeom>
          <a:effectLst>
            <a:outerShdw blurRad="50800" dist="38100" dir="2700000" algn="tl" rotWithShape="0">
              <a:prstClr val="black">
                <a:alpha val="40000"/>
              </a:prstClr>
            </a:outerShdw>
          </a:effectLst>
        </p:spPr>
      </p:pic>
      <p:pic>
        <p:nvPicPr>
          <p:cNvPr id="16" name="Picture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5400000">
            <a:off x="-1051" y="792645"/>
            <a:ext cx="2122321" cy="1591741"/>
          </a:xfrm>
          <a:prstGeom prst="rect">
            <a:avLst/>
          </a:prstGeom>
          <a:effectLst>
            <a:outerShdw blurRad="50800" dist="38100" dir="2700000" algn="tl" rotWithShape="0">
              <a:prstClr val="black">
                <a:alpha val="40000"/>
              </a:prstClr>
            </a:outerShdw>
          </a:effectLst>
        </p:spPr>
      </p:pic>
      <p:pic>
        <p:nvPicPr>
          <p:cNvPr id="17" name="Picture 1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215256" y="2250261"/>
            <a:ext cx="2590479" cy="1942859"/>
          </a:xfrm>
          <a:prstGeom prst="rect">
            <a:avLst/>
          </a:prstGeom>
          <a:effectLst>
            <a:outerShdw blurRad="50800" dist="38100" dir="2700000" algn="tl" rotWithShape="0">
              <a:prstClr val="black">
                <a:alpha val="40000"/>
              </a:prstClr>
            </a:outerShdw>
          </a:effectLst>
        </p:spPr>
      </p:pic>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193377" y="547092"/>
            <a:ext cx="2590574" cy="1329944"/>
          </a:xfrm>
          <a:prstGeom prst="rect">
            <a:avLst/>
          </a:prstGeom>
          <a:effectLst>
            <a:outerShdw blurRad="50800" dist="38100" dir="2700000" algn="tl" rotWithShape="0">
              <a:prstClr val="black">
                <a:alpha val="40000"/>
              </a:prstClr>
            </a:outerShdw>
          </a:effectLst>
        </p:spPr>
      </p:pic>
      <p:pic>
        <p:nvPicPr>
          <p:cNvPr id="12" name="Content Placeholder 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018179" y="4586082"/>
            <a:ext cx="1129733" cy="1739928"/>
          </a:xfrm>
          <a:prstGeom prst="rect">
            <a:avLst/>
          </a:prstGeom>
          <a:effectLst>
            <a:outerShdw blurRad="50800" dist="38100" dir="2700000" algn="tl" rotWithShape="0">
              <a:prstClr val="black">
                <a:alpha val="40000"/>
              </a:prstClr>
            </a:outerShdw>
          </a:effectLst>
        </p:spPr>
      </p:pic>
      <p:pic>
        <p:nvPicPr>
          <p:cNvPr id="19" name="Content Placeholder 3"/>
          <p:cNvPicPr>
            <a:picLocks noGrp="1" noChangeAspect="1"/>
          </p:cNvPicPr>
          <p:nvPr>
            <p:ph idx="1"/>
          </p:nvPr>
        </p:nvPicPr>
        <p:blipFill rotWithShape="1">
          <a:blip r:embed="rId16" cstate="print">
            <a:extLst>
              <a:ext uri="{28A0092B-C50C-407E-A947-70E740481C1C}">
                <a14:useLocalDpi xmlns:a14="http://schemas.microsoft.com/office/drawing/2010/main" val="0"/>
              </a:ext>
            </a:extLst>
          </a:blip>
          <a:srcRect t="14422"/>
          <a:stretch/>
        </p:blipFill>
        <p:spPr>
          <a:xfrm>
            <a:off x="5165011" y="567740"/>
            <a:ext cx="1600204" cy="1369418"/>
          </a:xfrm>
          <a:effectLst>
            <a:outerShdw blurRad="50800" dist="38100" dir="2700000" algn="tl" rotWithShape="0">
              <a:prstClr val="black">
                <a:alpha val="40000"/>
              </a:prstClr>
            </a:outerShdw>
          </a:effectLst>
        </p:spPr>
      </p:pic>
      <p:pic>
        <p:nvPicPr>
          <p:cNvPr id="3" name="Picture 2" descr="A person sitting at a table&#10;&#10;Description automatically generated">
            <a:extLst>
              <a:ext uri="{FF2B5EF4-FFF2-40B4-BE49-F238E27FC236}">
                <a16:creationId xmlns:a16="http://schemas.microsoft.com/office/drawing/2014/main" id="{57B1DFC8-57E0-4666-A4B0-50ECA595FD34}"/>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796249" y="574490"/>
            <a:ext cx="2170908" cy="1302545"/>
          </a:xfrm>
          <a:prstGeom prst="rect">
            <a:avLst/>
          </a:prstGeom>
        </p:spPr>
      </p:pic>
    </p:spTree>
    <p:extLst>
      <p:ext uri="{BB962C8B-B14F-4D97-AF65-F5344CB8AC3E}">
        <p14:creationId xmlns:p14="http://schemas.microsoft.com/office/powerpoint/2010/main" val="4012468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6A30CD-4408-4279-81B5-CDA568FD3858}"/>
              </a:ext>
            </a:extLst>
          </p:cNvPr>
          <p:cNvSpPr>
            <a:spLocks noGrp="1"/>
          </p:cNvSpPr>
          <p:nvPr>
            <p:ph type="title"/>
          </p:nvPr>
        </p:nvSpPr>
        <p:spPr>
          <a:xfrm>
            <a:off x="643855" y="1447800"/>
            <a:ext cx="3108626" cy="4572000"/>
          </a:xfrm>
        </p:spPr>
        <p:txBody>
          <a:bodyPr anchor="ctr">
            <a:normAutofit/>
          </a:bodyPr>
          <a:lstStyle/>
          <a:p>
            <a:r>
              <a:rPr lang="en-GB" sz="3200">
                <a:solidFill>
                  <a:srgbClr val="F2F2F2"/>
                </a:solidFill>
              </a:rPr>
              <a:t>Introduction</a:t>
            </a:r>
          </a:p>
        </p:txBody>
      </p:sp>
      <p:sp>
        <p:nvSpPr>
          <p:cNvPr id="12" name="Freeform: Shape 11">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6" name="Rectangle 15">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90009D44-F437-4BD6-8C5A-A3FE1670E45A}"/>
              </a:ext>
            </a:extLst>
          </p:cNvPr>
          <p:cNvGraphicFramePr>
            <a:graphicFrameLocks noGrp="1"/>
          </p:cNvGraphicFramePr>
          <p:nvPr>
            <p:ph idx="1"/>
            <p:extLst>
              <p:ext uri="{D42A27DB-BD31-4B8C-83A1-F6EECF244321}">
                <p14:modId xmlns:p14="http://schemas.microsoft.com/office/powerpoint/2010/main" val="1369910827"/>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0352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 name="Picture 8">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6" name="Picture 10">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7" name="Oval 12">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8" name="Picture 14">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9" name="Picture 16">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0" name="Rectangle 18">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31" name="Rectangle 20">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4">
            <a:extLst>
              <a:ext uri="{FF2B5EF4-FFF2-40B4-BE49-F238E27FC236}">
                <a16:creationId xmlns:a16="http://schemas.microsoft.com/office/drawing/2014/main" id="{68AF1954-79B6-4419-AFAB-87DA03638EAE}"/>
              </a:ext>
            </a:extLst>
          </p:cNvPr>
          <p:cNvPicPr>
            <a:picLocks noChangeAspect="1"/>
          </p:cNvPicPr>
          <p:nvPr/>
        </p:nvPicPr>
        <p:blipFill rotWithShape="1">
          <a:blip r:embed="rId6">
            <a:alphaModFix amt="40000"/>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3135A2E5-4C1A-4C77-880C-CD8AF237E28F}"/>
              </a:ext>
            </a:extLst>
          </p:cNvPr>
          <p:cNvSpPr>
            <a:spLocks noGrp="1"/>
          </p:cNvSpPr>
          <p:nvPr>
            <p:ph type="title"/>
          </p:nvPr>
        </p:nvSpPr>
        <p:spPr>
          <a:xfrm>
            <a:off x="1154955" y="1447800"/>
            <a:ext cx="8825658" cy="3329581"/>
          </a:xfrm>
        </p:spPr>
        <p:txBody>
          <a:bodyPr vert="horz" lIns="91440" tIns="45720" rIns="91440" bIns="45720" rtlCol="0" anchor="b">
            <a:normAutofit/>
          </a:bodyPr>
          <a:lstStyle/>
          <a:p>
            <a:r>
              <a:rPr lang="en-US" sz="7200">
                <a:solidFill>
                  <a:schemeClr val="tx1"/>
                </a:solidFill>
              </a:rPr>
              <a:t>1. What is Artificial Intelligence?</a:t>
            </a:r>
          </a:p>
        </p:txBody>
      </p:sp>
      <p:sp>
        <p:nvSpPr>
          <p:cNvPr id="33" name="Rectangle 22">
            <a:extLst>
              <a:ext uri="{FF2B5EF4-FFF2-40B4-BE49-F238E27FC236}">
                <a16:creationId xmlns:a16="http://schemas.microsoft.com/office/drawing/2014/main" id="{C885E190-58DD-42DD-A4A8-401E15C92A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30215582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7A62B-6E3F-404C-933F-7943927E0B88}"/>
              </a:ext>
            </a:extLst>
          </p:cNvPr>
          <p:cNvSpPr>
            <a:spLocks noGrp="1"/>
          </p:cNvSpPr>
          <p:nvPr>
            <p:ph type="title"/>
          </p:nvPr>
        </p:nvSpPr>
        <p:spPr/>
        <p:txBody>
          <a:bodyPr/>
          <a:lstStyle/>
          <a:p>
            <a:r>
              <a:rPr lang="en-GB" dirty="0"/>
              <a:t>1. What is Artificial Intelligence?</a:t>
            </a:r>
          </a:p>
        </p:txBody>
      </p:sp>
      <p:sp>
        <p:nvSpPr>
          <p:cNvPr id="3" name="Content Placeholder 2">
            <a:extLst>
              <a:ext uri="{FF2B5EF4-FFF2-40B4-BE49-F238E27FC236}">
                <a16:creationId xmlns:a16="http://schemas.microsoft.com/office/drawing/2014/main" id="{88323F88-BECF-468D-83BE-752B9A3A7566}"/>
              </a:ext>
            </a:extLst>
          </p:cNvPr>
          <p:cNvSpPr>
            <a:spLocks noGrp="1"/>
          </p:cNvSpPr>
          <p:nvPr>
            <p:ph idx="1"/>
          </p:nvPr>
        </p:nvSpPr>
        <p:spPr/>
        <p:txBody>
          <a:bodyPr/>
          <a:lstStyle/>
          <a:p>
            <a:endParaRPr lang="en-GB" dirty="0"/>
          </a:p>
        </p:txBody>
      </p:sp>
      <p:sp>
        <p:nvSpPr>
          <p:cNvPr id="4" name="Rectangle 3">
            <a:extLst>
              <a:ext uri="{FF2B5EF4-FFF2-40B4-BE49-F238E27FC236}">
                <a16:creationId xmlns:a16="http://schemas.microsoft.com/office/drawing/2014/main" id="{41D7C760-9252-429C-9269-A2104336C71F}"/>
              </a:ext>
            </a:extLst>
          </p:cNvPr>
          <p:cNvSpPr/>
          <p:nvPr/>
        </p:nvSpPr>
        <p:spPr>
          <a:xfrm>
            <a:off x="2281858" y="3471238"/>
            <a:ext cx="1451113" cy="974035"/>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GB" dirty="0"/>
              <a:t>DATA</a:t>
            </a:r>
          </a:p>
        </p:txBody>
      </p:sp>
      <p:sp>
        <p:nvSpPr>
          <p:cNvPr id="5" name="Rectangle 4">
            <a:extLst>
              <a:ext uri="{FF2B5EF4-FFF2-40B4-BE49-F238E27FC236}">
                <a16:creationId xmlns:a16="http://schemas.microsoft.com/office/drawing/2014/main" id="{AAA3CE21-6F4C-486B-869E-AE978CED5E8E}"/>
              </a:ext>
            </a:extLst>
          </p:cNvPr>
          <p:cNvSpPr/>
          <p:nvPr/>
        </p:nvSpPr>
        <p:spPr>
          <a:xfrm>
            <a:off x="6584673" y="2354750"/>
            <a:ext cx="1451113" cy="974035"/>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GB" dirty="0"/>
              <a:t>COMPUTE</a:t>
            </a:r>
          </a:p>
        </p:txBody>
      </p:sp>
      <p:sp>
        <p:nvSpPr>
          <p:cNvPr id="6" name="Rectangle 5">
            <a:extLst>
              <a:ext uri="{FF2B5EF4-FFF2-40B4-BE49-F238E27FC236}">
                <a16:creationId xmlns:a16="http://schemas.microsoft.com/office/drawing/2014/main" id="{5E4CB4E6-A85C-4A22-8C43-9E4CFFE83EDD}"/>
              </a:ext>
            </a:extLst>
          </p:cNvPr>
          <p:cNvSpPr/>
          <p:nvPr/>
        </p:nvSpPr>
        <p:spPr>
          <a:xfrm>
            <a:off x="4925666" y="3429000"/>
            <a:ext cx="1451113" cy="974035"/>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GB" dirty="0"/>
              <a:t>MODEL</a:t>
            </a:r>
          </a:p>
        </p:txBody>
      </p:sp>
      <p:sp>
        <p:nvSpPr>
          <p:cNvPr id="7" name="Rectangle 6">
            <a:extLst>
              <a:ext uri="{FF2B5EF4-FFF2-40B4-BE49-F238E27FC236}">
                <a16:creationId xmlns:a16="http://schemas.microsoft.com/office/drawing/2014/main" id="{715D90B9-9131-4E0B-BF1C-2DDD167B1098}"/>
              </a:ext>
            </a:extLst>
          </p:cNvPr>
          <p:cNvSpPr/>
          <p:nvPr/>
        </p:nvSpPr>
        <p:spPr>
          <a:xfrm>
            <a:off x="8226287" y="3468758"/>
            <a:ext cx="1451113" cy="974035"/>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GB" dirty="0"/>
              <a:t>OUTPUT</a:t>
            </a:r>
          </a:p>
        </p:txBody>
      </p:sp>
      <p:sp>
        <p:nvSpPr>
          <p:cNvPr id="8" name="Cross 7">
            <a:extLst>
              <a:ext uri="{FF2B5EF4-FFF2-40B4-BE49-F238E27FC236}">
                <a16:creationId xmlns:a16="http://schemas.microsoft.com/office/drawing/2014/main" id="{E2845F7A-561F-4652-B563-5A44C80BFE4A}"/>
              </a:ext>
            </a:extLst>
          </p:cNvPr>
          <p:cNvSpPr/>
          <p:nvPr/>
        </p:nvSpPr>
        <p:spPr>
          <a:xfrm>
            <a:off x="4131366" y="3697356"/>
            <a:ext cx="447261" cy="437322"/>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Right 11">
            <a:extLst>
              <a:ext uri="{FF2B5EF4-FFF2-40B4-BE49-F238E27FC236}">
                <a16:creationId xmlns:a16="http://schemas.microsoft.com/office/drawing/2014/main" id="{9D60887A-1BCA-493F-9C36-58FC8B981FDE}"/>
              </a:ext>
            </a:extLst>
          </p:cNvPr>
          <p:cNvSpPr/>
          <p:nvPr/>
        </p:nvSpPr>
        <p:spPr>
          <a:xfrm>
            <a:off x="6685721" y="3620331"/>
            <a:ext cx="1336813" cy="6062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70615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7A62B-6E3F-404C-933F-7943927E0B88}"/>
              </a:ext>
            </a:extLst>
          </p:cNvPr>
          <p:cNvSpPr>
            <a:spLocks noGrp="1"/>
          </p:cNvSpPr>
          <p:nvPr>
            <p:ph type="title"/>
          </p:nvPr>
        </p:nvSpPr>
        <p:spPr/>
        <p:txBody>
          <a:bodyPr/>
          <a:lstStyle/>
          <a:p>
            <a:r>
              <a:rPr lang="en-GB" dirty="0"/>
              <a:t>1. What is Artificial Intelligence?</a:t>
            </a:r>
          </a:p>
        </p:txBody>
      </p:sp>
      <p:sp>
        <p:nvSpPr>
          <p:cNvPr id="4" name="Rectangle 3">
            <a:extLst>
              <a:ext uri="{FF2B5EF4-FFF2-40B4-BE49-F238E27FC236}">
                <a16:creationId xmlns:a16="http://schemas.microsoft.com/office/drawing/2014/main" id="{41D7C760-9252-429C-9269-A2104336C71F}"/>
              </a:ext>
            </a:extLst>
          </p:cNvPr>
          <p:cNvSpPr/>
          <p:nvPr/>
        </p:nvSpPr>
        <p:spPr>
          <a:xfrm>
            <a:off x="2286071" y="3471238"/>
            <a:ext cx="1451113" cy="974035"/>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GB" dirty="0"/>
              <a:t>DATA</a:t>
            </a:r>
          </a:p>
        </p:txBody>
      </p:sp>
      <p:sp>
        <p:nvSpPr>
          <p:cNvPr id="5" name="Rectangle 4">
            <a:extLst>
              <a:ext uri="{FF2B5EF4-FFF2-40B4-BE49-F238E27FC236}">
                <a16:creationId xmlns:a16="http://schemas.microsoft.com/office/drawing/2014/main" id="{AAA3CE21-6F4C-486B-869E-AE978CED5E8E}"/>
              </a:ext>
            </a:extLst>
          </p:cNvPr>
          <p:cNvSpPr/>
          <p:nvPr/>
        </p:nvSpPr>
        <p:spPr>
          <a:xfrm>
            <a:off x="6588886" y="2354750"/>
            <a:ext cx="1451113" cy="974035"/>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GB" dirty="0"/>
              <a:t>COMPUTE</a:t>
            </a:r>
          </a:p>
        </p:txBody>
      </p:sp>
      <p:sp>
        <p:nvSpPr>
          <p:cNvPr id="6" name="Rectangle 5">
            <a:extLst>
              <a:ext uri="{FF2B5EF4-FFF2-40B4-BE49-F238E27FC236}">
                <a16:creationId xmlns:a16="http://schemas.microsoft.com/office/drawing/2014/main" id="{5E4CB4E6-A85C-4A22-8C43-9E4CFFE83EDD}"/>
              </a:ext>
            </a:extLst>
          </p:cNvPr>
          <p:cNvSpPr/>
          <p:nvPr/>
        </p:nvSpPr>
        <p:spPr>
          <a:xfrm>
            <a:off x="4929879" y="3429000"/>
            <a:ext cx="1451113" cy="974035"/>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GB" dirty="0"/>
              <a:t>MODEL</a:t>
            </a:r>
          </a:p>
        </p:txBody>
      </p:sp>
      <p:sp>
        <p:nvSpPr>
          <p:cNvPr id="7" name="Rectangle 6">
            <a:extLst>
              <a:ext uri="{FF2B5EF4-FFF2-40B4-BE49-F238E27FC236}">
                <a16:creationId xmlns:a16="http://schemas.microsoft.com/office/drawing/2014/main" id="{715D90B9-9131-4E0B-BF1C-2DDD167B1098}"/>
              </a:ext>
            </a:extLst>
          </p:cNvPr>
          <p:cNvSpPr/>
          <p:nvPr/>
        </p:nvSpPr>
        <p:spPr>
          <a:xfrm>
            <a:off x="8230500" y="3468758"/>
            <a:ext cx="1451113" cy="974035"/>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GB" dirty="0"/>
              <a:t>OUTPUT</a:t>
            </a:r>
          </a:p>
        </p:txBody>
      </p:sp>
      <p:sp>
        <p:nvSpPr>
          <p:cNvPr id="8" name="Cross 7">
            <a:extLst>
              <a:ext uri="{FF2B5EF4-FFF2-40B4-BE49-F238E27FC236}">
                <a16:creationId xmlns:a16="http://schemas.microsoft.com/office/drawing/2014/main" id="{E2845F7A-561F-4652-B563-5A44C80BFE4A}"/>
              </a:ext>
            </a:extLst>
          </p:cNvPr>
          <p:cNvSpPr/>
          <p:nvPr/>
        </p:nvSpPr>
        <p:spPr>
          <a:xfrm>
            <a:off x="4135579" y="3697356"/>
            <a:ext cx="447261" cy="437322"/>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Right 11">
            <a:extLst>
              <a:ext uri="{FF2B5EF4-FFF2-40B4-BE49-F238E27FC236}">
                <a16:creationId xmlns:a16="http://schemas.microsoft.com/office/drawing/2014/main" id="{9D60887A-1BCA-493F-9C36-58FC8B981FDE}"/>
              </a:ext>
            </a:extLst>
          </p:cNvPr>
          <p:cNvSpPr/>
          <p:nvPr/>
        </p:nvSpPr>
        <p:spPr>
          <a:xfrm>
            <a:off x="6689934" y="3620331"/>
            <a:ext cx="1336813" cy="6062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Curved Left 13">
            <a:extLst>
              <a:ext uri="{FF2B5EF4-FFF2-40B4-BE49-F238E27FC236}">
                <a16:creationId xmlns:a16="http://schemas.microsoft.com/office/drawing/2014/main" id="{2B98BD1C-4AC3-4E7E-8C66-FDED45CECD26}"/>
              </a:ext>
            </a:extLst>
          </p:cNvPr>
          <p:cNvSpPr/>
          <p:nvPr/>
        </p:nvSpPr>
        <p:spPr>
          <a:xfrm>
            <a:off x="9908143" y="3844790"/>
            <a:ext cx="1222927" cy="164989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Arrow: Left 15">
            <a:extLst>
              <a:ext uri="{FF2B5EF4-FFF2-40B4-BE49-F238E27FC236}">
                <a16:creationId xmlns:a16="http://schemas.microsoft.com/office/drawing/2014/main" id="{CF7232D5-07F4-418C-BDA5-156C90957BA1}"/>
              </a:ext>
            </a:extLst>
          </p:cNvPr>
          <p:cNvSpPr/>
          <p:nvPr/>
        </p:nvSpPr>
        <p:spPr>
          <a:xfrm>
            <a:off x="2286072" y="5037483"/>
            <a:ext cx="7428672" cy="43732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Arrow: Curved Left 18">
            <a:extLst>
              <a:ext uri="{FF2B5EF4-FFF2-40B4-BE49-F238E27FC236}">
                <a16:creationId xmlns:a16="http://schemas.microsoft.com/office/drawing/2014/main" id="{2493781C-1224-4009-8B78-1B4B1342B24B}"/>
              </a:ext>
            </a:extLst>
          </p:cNvPr>
          <p:cNvSpPr/>
          <p:nvPr/>
        </p:nvSpPr>
        <p:spPr>
          <a:xfrm flipH="1" flipV="1">
            <a:off x="914467" y="3620331"/>
            <a:ext cx="1222927" cy="1772483"/>
          </a:xfrm>
          <a:prstGeom prst="curvedLeftArrow">
            <a:avLst>
              <a:gd name="adj1" fmla="val 25000"/>
              <a:gd name="adj2" fmla="val 50000"/>
              <a:gd name="adj3" fmla="val 324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39729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7A62B-6E3F-404C-933F-7943927E0B88}"/>
              </a:ext>
            </a:extLst>
          </p:cNvPr>
          <p:cNvSpPr>
            <a:spLocks noGrp="1"/>
          </p:cNvSpPr>
          <p:nvPr>
            <p:ph type="title"/>
          </p:nvPr>
        </p:nvSpPr>
        <p:spPr/>
        <p:txBody>
          <a:bodyPr/>
          <a:lstStyle/>
          <a:p>
            <a:r>
              <a:rPr lang="en-GB" dirty="0"/>
              <a:t>1. What is Artificial Intelligence?</a:t>
            </a:r>
          </a:p>
        </p:txBody>
      </p:sp>
      <p:sp>
        <p:nvSpPr>
          <p:cNvPr id="4" name="Rectangle 3">
            <a:extLst>
              <a:ext uri="{FF2B5EF4-FFF2-40B4-BE49-F238E27FC236}">
                <a16:creationId xmlns:a16="http://schemas.microsoft.com/office/drawing/2014/main" id="{41D7C760-9252-429C-9269-A2104336C71F}"/>
              </a:ext>
            </a:extLst>
          </p:cNvPr>
          <p:cNvSpPr/>
          <p:nvPr/>
        </p:nvSpPr>
        <p:spPr>
          <a:xfrm>
            <a:off x="2286071" y="1540566"/>
            <a:ext cx="1700831" cy="330973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GB" dirty="0"/>
              <a:t>DATA</a:t>
            </a:r>
          </a:p>
        </p:txBody>
      </p:sp>
      <p:sp>
        <p:nvSpPr>
          <p:cNvPr id="5" name="Rectangle 4">
            <a:extLst>
              <a:ext uri="{FF2B5EF4-FFF2-40B4-BE49-F238E27FC236}">
                <a16:creationId xmlns:a16="http://schemas.microsoft.com/office/drawing/2014/main" id="{AAA3CE21-6F4C-486B-869E-AE978CED5E8E}"/>
              </a:ext>
            </a:extLst>
          </p:cNvPr>
          <p:cNvSpPr/>
          <p:nvPr/>
        </p:nvSpPr>
        <p:spPr>
          <a:xfrm>
            <a:off x="6588886" y="1242392"/>
            <a:ext cx="1616214" cy="2117034"/>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GB" dirty="0"/>
              <a:t>COMPUTE</a:t>
            </a:r>
          </a:p>
        </p:txBody>
      </p:sp>
      <p:sp>
        <p:nvSpPr>
          <p:cNvPr id="6" name="Rectangle 5">
            <a:extLst>
              <a:ext uri="{FF2B5EF4-FFF2-40B4-BE49-F238E27FC236}">
                <a16:creationId xmlns:a16="http://schemas.microsoft.com/office/drawing/2014/main" id="{5E4CB4E6-A85C-4A22-8C43-9E4CFFE83EDD}"/>
              </a:ext>
            </a:extLst>
          </p:cNvPr>
          <p:cNvSpPr/>
          <p:nvPr/>
        </p:nvSpPr>
        <p:spPr>
          <a:xfrm>
            <a:off x="4929879" y="3429000"/>
            <a:ext cx="1451113" cy="974035"/>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GB" dirty="0"/>
              <a:t>MODEL</a:t>
            </a:r>
          </a:p>
        </p:txBody>
      </p:sp>
      <p:sp>
        <p:nvSpPr>
          <p:cNvPr id="7" name="Rectangle 6">
            <a:extLst>
              <a:ext uri="{FF2B5EF4-FFF2-40B4-BE49-F238E27FC236}">
                <a16:creationId xmlns:a16="http://schemas.microsoft.com/office/drawing/2014/main" id="{715D90B9-9131-4E0B-BF1C-2DDD167B1098}"/>
              </a:ext>
            </a:extLst>
          </p:cNvPr>
          <p:cNvSpPr/>
          <p:nvPr/>
        </p:nvSpPr>
        <p:spPr>
          <a:xfrm>
            <a:off x="8230500" y="3468758"/>
            <a:ext cx="1451113" cy="974035"/>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GB" dirty="0"/>
              <a:t>OUTPUT</a:t>
            </a:r>
          </a:p>
        </p:txBody>
      </p:sp>
      <p:sp>
        <p:nvSpPr>
          <p:cNvPr id="8" name="Cross 7">
            <a:extLst>
              <a:ext uri="{FF2B5EF4-FFF2-40B4-BE49-F238E27FC236}">
                <a16:creationId xmlns:a16="http://schemas.microsoft.com/office/drawing/2014/main" id="{E2845F7A-561F-4652-B563-5A44C80BFE4A}"/>
              </a:ext>
            </a:extLst>
          </p:cNvPr>
          <p:cNvSpPr/>
          <p:nvPr/>
        </p:nvSpPr>
        <p:spPr>
          <a:xfrm>
            <a:off x="4135579" y="3697356"/>
            <a:ext cx="447261" cy="437322"/>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Right 11">
            <a:extLst>
              <a:ext uri="{FF2B5EF4-FFF2-40B4-BE49-F238E27FC236}">
                <a16:creationId xmlns:a16="http://schemas.microsoft.com/office/drawing/2014/main" id="{9D60887A-1BCA-493F-9C36-58FC8B981FDE}"/>
              </a:ext>
            </a:extLst>
          </p:cNvPr>
          <p:cNvSpPr/>
          <p:nvPr/>
        </p:nvSpPr>
        <p:spPr>
          <a:xfrm>
            <a:off x="6689934" y="3620331"/>
            <a:ext cx="1336813" cy="6062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Curved Left 13">
            <a:extLst>
              <a:ext uri="{FF2B5EF4-FFF2-40B4-BE49-F238E27FC236}">
                <a16:creationId xmlns:a16="http://schemas.microsoft.com/office/drawing/2014/main" id="{2B98BD1C-4AC3-4E7E-8C66-FDED45CECD26}"/>
              </a:ext>
            </a:extLst>
          </p:cNvPr>
          <p:cNvSpPr/>
          <p:nvPr/>
        </p:nvSpPr>
        <p:spPr>
          <a:xfrm>
            <a:off x="9908143" y="3844790"/>
            <a:ext cx="1222927" cy="164989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Arrow: Left 15">
            <a:extLst>
              <a:ext uri="{FF2B5EF4-FFF2-40B4-BE49-F238E27FC236}">
                <a16:creationId xmlns:a16="http://schemas.microsoft.com/office/drawing/2014/main" id="{CF7232D5-07F4-418C-BDA5-156C90957BA1}"/>
              </a:ext>
            </a:extLst>
          </p:cNvPr>
          <p:cNvSpPr/>
          <p:nvPr/>
        </p:nvSpPr>
        <p:spPr>
          <a:xfrm>
            <a:off x="2286072" y="5037483"/>
            <a:ext cx="7428672" cy="43732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Arrow: Curved Left 18">
            <a:extLst>
              <a:ext uri="{FF2B5EF4-FFF2-40B4-BE49-F238E27FC236}">
                <a16:creationId xmlns:a16="http://schemas.microsoft.com/office/drawing/2014/main" id="{2493781C-1224-4009-8B78-1B4B1342B24B}"/>
              </a:ext>
            </a:extLst>
          </p:cNvPr>
          <p:cNvSpPr/>
          <p:nvPr/>
        </p:nvSpPr>
        <p:spPr>
          <a:xfrm flipH="1" flipV="1">
            <a:off x="914467" y="3620331"/>
            <a:ext cx="1222927" cy="1772483"/>
          </a:xfrm>
          <a:prstGeom prst="curvedLeftArrow">
            <a:avLst>
              <a:gd name="adj1" fmla="val 25000"/>
              <a:gd name="adj2" fmla="val 50000"/>
              <a:gd name="adj3" fmla="val 324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815440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E633-D9B0-4738-AB25-9F5F0EC6AD86}"/>
              </a:ext>
            </a:extLst>
          </p:cNvPr>
          <p:cNvSpPr>
            <a:spLocks noGrp="1"/>
          </p:cNvSpPr>
          <p:nvPr>
            <p:ph type="title"/>
          </p:nvPr>
        </p:nvSpPr>
        <p:spPr/>
        <p:txBody>
          <a:bodyPr/>
          <a:lstStyle/>
          <a:p>
            <a:r>
              <a:rPr lang="en-GB" dirty="0"/>
              <a:t>What is AI?</a:t>
            </a:r>
          </a:p>
        </p:txBody>
      </p:sp>
      <p:pic>
        <p:nvPicPr>
          <p:cNvPr id="5" name="Content Placeholder 4" descr="A close up of a logo&#10;&#10;Description automatically generated">
            <a:extLst>
              <a:ext uri="{FF2B5EF4-FFF2-40B4-BE49-F238E27FC236}">
                <a16:creationId xmlns:a16="http://schemas.microsoft.com/office/drawing/2014/main" id="{23E38453-36AF-4824-A859-F632B44B0EE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4" y="280408"/>
            <a:ext cx="12193484" cy="6297183"/>
          </a:xfrm>
        </p:spPr>
      </p:pic>
    </p:spTree>
    <p:extLst>
      <p:ext uri="{BB962C8B-B14F-4D97-AF65-F5344CB8AC3E}">
        <p14:creationId xmlns:p14="http://schemas.microsoft.com/office/powerpoint/2010/main" val="2387759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E633-D9B0-4738-AB25-9F5F0EC6AD86}"/>
              </a:ext>
            </a:extLst>
          </p:cNvPr>
          <p:cNvSpPr>
            <a:spLocks noGrp="1"/>
          </p:cNvSpPr>
          <p:nvPr>
            <p:ph type="title"/>
          </p:nvPr>
        </p:nvSpPr>
        <p:spPr/>
        <p:txBody>
          <a:bodyPr/>
          <a:lstStyle/>
          <a:p>
            <a:r>
              <a:rPr lang="en-GB" dirty="0"/>
              <a:t>What is AI?</a:t>
            </a:r>
          </a:p>
        </p:txBody>
      </p:sp>
      <p:pic>
        <p:nvPicPr>
          <p:cNvPr id="5" name="Content Placeholder 4" descr="A close up of a logo&#10;&#10;Description automatically generated">
            <a:extLst>
              <a:ext uri="{FF2B5EF4-FFF2-40B4-BE49-F238E27FC236}">
                <a16:creationId xmlns:a16="http://schemas.microsoft.com/office/drawing/2014/main" id="{23E38453-36AF-4824-A859-F632B44B0EE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4" y="280408"/>
            <a:ext cx="12193484" cy="6297183"/>
          </a:xfrm>
        </p:spPr>
      </p:pic>
      <p:sp>
        <p:nvSpPr>
          <p:cNvPr id="3" name="Oval 2">
            <a:extLst>
              <a:ext uri="{FF2B5EF4-FFF2-40B4-BE49-F238E27FC236}">
                <a16:creationId xmlns:a16="http://schemas.microsoft.com/office/drawing/2014/main" id="{F13B5A18-A9DE-4977-8A2B-DBDC84D85323}"/>
              </a:ext>
            </a:extLst>
          </p:cNvPr>
          <p:cNvSpPr/>
          <p:nvPr/>
        </p:nvSpPr>
        <p:spPr>
          <a:xfrm>
            <a:off x="0" y="2713383"/>
            <a:ext cx="3061252" cy="2951922"/>
          </a:xfrm>
          <a:prstGeom prst="ellipse">
            <a:avLst/>
          </a:prstGeom>
          <a:noFill/>
          <a:ln w="762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19109155-C634-453C-94C6-B0983C4ADD01}"/>
              </a:ext>
            </a:extLst>
          </p:cNvPr>
          <p:cNvSpPr txBox="1"/>
          <p:nvPr/>
        </p:nvSpPr>
        <p:spPr>
          <a:xfrm>
            <a:off x="526032" y="1637707"/>
            <a:ext cx="2009188" cy="956405"/>
          </a:xfrm>
          <a:prstGeom prst="rect">
            <a:avLst/>
          </a:prstGeom>
          <a:noFill/>
        </p:spPr>
        <p:txBody>
          <a:bodyPr wrap="square" rtlCol="0">
            <a:spAutoFit/>
          </a:bodyPr>
          <a:lstStyle/>
          <a:p>
            <a:r>
              <a:rPr lang="en-GB" b="1" dirty="0">
                <a:solidFill>
                  <a:schemeClr val="accent1">
                    <a:lumMod val="60000"/>
                    <a:lumOff val="40000"/>
                  </a:schemeClr>
                </a:solidFill>
              </a:rPr>
              <a:t>Synthetic brain/machine mind</a:t>
            </a:r>
          </a:p>
        </p:txBody>
      </p:sp>
    </p:spTree>
    <p:extLst>
      <p:ext uri="{BB962C8B-B14F-4D97-AF65-F5344CB8AC3E}">
        <p14:creationId xmlns:p14="http://schemas.microsoft.com/office/powerpoint/2010/main" val="2846570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9ECDD5C-152A-4CC7-8333-0F367B3A62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7F5C92A3-369B-43F3-BDCE-E560B1B0EC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AEBE9F1A-B38D-446E-83AE-14B17CE77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915B5014-A7EC-4BA6-9C83-8840CF81DB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022C43AB-86D7-420D-8AD7-DC0A15FDD0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5E3EB826-A471-488F-9E8A-D65528A3C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DFB3CEA1-88D9-42FB-88ED-1E9807FE6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A group of people posing for a photo&#10;&#10;Description generated with very high confidence">
            <a:extLst>
              <a:ext uri="{FF2B5EF4-FFF2-40B4-BE49-F238E27FC236}">
                <a16:creationId xmlns:a16="http://schemas.microsoft.com/office/drawing/2014/main" id="{08496F0A-B65C-4D65-A9CC-5AC674D934D0}"/>
              </a:ext>
            </a:extLst>
          </p:cNvPr>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1691995" y="643467"/>
            <a:ext cx="8808009" cy="5571066"/>
          </a:xfrm>
          <a:prstGeom prst="rect">
            <a:avLst/>
          </a:prstGeom>
        </p:spPr>
      </p:pic>
      <p:sp>
        <p:nvSpPr>
          <p:cNvPr id="24" name="Rectangle 23">
            <a:extLst>
              <a:ext uri="{FF2B5EF4-FFF2-40B4-BE49-F238E27FC236}">
                <a16:creationId xmlns:a16="http://schemas.microsoft.com/office/drawing/2014/main" id="{9A6C928E-4252-4F33-8C34-E50A12A31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79628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27"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1009AFA7-5EFA-41C3-869E-EBF6D1E10B13}"/>
              </a:ext>
            </a:extLst>
          </p:cNvPr>
          <p:cNvSpPr>
            <a:spLocks noGrp="1"/>
          </p:cNvSpPr>
          <p:nvPr>
            <p:ph type="title"/>
          </p:nvPr>
        </p:nvSpPr>
        <p:spPr>
          <a:xfrm>
            <a:off x="806195" y="804672"/>
            <a:ext cx="3521359" cy="5248656"/>
          </a:xfrm>
        </p:spPr>
        <p:txBody>
          <a:bodyPr anchor="ctr">
            <a:normAutofit/>
          </a:bodyPr>
          <a:lstStyle/>
          <a:p>
            <a:pPr algn="ctr"/>
            <a:r>
              <a:rPr lang="en-GB"/>
              <a:t>The Research Proposal</a:t>
            </a:r>
          </a:p>
        </p:txBody>
      </p:sp>
      <p:sp>
        <p:nvSpPr>
          <p:cNvPr id="3" name="Content Placeholder 2">
            <a:extLst>
              <a:ext uri="{FF2B5EF4-FFF2-40B4-BE49-F238E27FC236}">
                <a16:creationId xmlns:a16="http://schemas.microsoft.com/office/drawing/2014/main" id="{5FFD3683-5A30-4C2F-B2E3-0A24EF82FCFF}"/>
              </a:ext>
            </a:extLst>
          </p:cNvPr>
          <p:cNvSpPr>
            <a:spLocks noGrp="1"/>
          </p:cNvSpPr>
          <p:nvPr>
            <p:ph idx="1"/>
          </p:nvPr>
        </p:nvSpPr>
        <p:spPr>
          <a:xfrm>
            <a:off x="4975861" y="804671"/>
            <a:ext cx="6399930" cy="5248657"/>
          </a:xfrm>
        </p:spPr>
        <p:txBody>
          <a:bodyPr anchor="ctr">
            <a:normAutofit/>
          </a:bodyPr>
          <a:lstStyle/>
          <a:p>
            <a:pPr marL="0" indent="0">
              <a:buNone/>
            </a:pPr>
            <a:r>
              <a:rPr lang="en-US"/>
              <a:t>“We propose that a 2-month, 10-man study of artificial intelligence be carried out during the summer of 1956 at Dartmouth College in Hanover, New Hampshire. The study is to proceed on the basis of the conjecture that every aspect of learning or any other feature of intelligence can in principle be so precisely described that a machine can be made to simulate it. An attempt will be made to find how to make machines use language, form abstractions and concepts, solve kinds of problems now reserved for humans, and improve themselves. We think that a significant advance can be made in one or more of these problems if a carefully selected group of scientists work on it together for a summer.”</a:t>
            </a:r>
            <a:endParaRPr lang="en-GB"/>
          </a:p>
        </p:txBody>
      </p:sp>
    </p:spTree>
    <p:extLst>
      <p:ext uri="{BB962C8B-B14F-4D97-AF65-F5344CB8AC3E}">
        <p14:creationId xmlns:p14="http://schemas.microsoft.com/office/powerpoint/2010/main" val="3528366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27"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1009AFA7-5EFA-41C3-869E-EBF6D1E10B13}"/>
              </a:ext>
            </a:extLst>
          </p:cNvPr>
          <p:cNvSpPr>
            <a:spLocks noGrp="1"/>
          </p:cNvSpPr>
          <p:nvPr>
            <p:ph type="title"/>
          </p:nvPr>
        </p:nvSpPr>
        <p:spPr>
          <a:xfrm>
            <a:off x="806195" y="804672"/>
            <a:ext cx="3521359" cy="5248656"/>
          </a:xfrm>
        </p:spPr>
        <p:txBody>
          <a:bodyPr anchor="ctr">
            <a:normAutofit/>
          </a:bodyPr>
          <a:lstStyle/>
          <a:p>
            <a:pPr algn="ctr"/>
            <a:r>
              <a:rPr lang="en-GB" dirty="0"/>
              <a:t>The Research Proposal</a:t>
            </a:r>
          </a:p>
        </p:txBody>
      </p:sp>
      <p:sp>
        <p:nvSpPr>
          <p:cNvPr id="3" name="Content Placeholder 2">
            <a:extLst>
              <a:ext uri="{FF2B5EF4-FFF2-40B4-BE49-F238E27FC236}">
                <a16:creationId xmlns:a16="http://schemas.microsoft.com/office/drawing/2014/main" id="{5FFD3683-5A30-4C2F-B2E3-0A24EF82FCFF}"/>
              </a:ext>
            </a:extLst>
          </p:cNvPr>
          <p:cNvSpPr>
            <a:spLocks noGrp="1"/>
          </p:cNvSpPr>
          <p:nvPr>
            <p:ph idx="1"/>
          </p:nvPr>
        </p:nvSpPr>
        <p:spPr>
          <a:xfrm>
            <a:off x="4975861" y="804671"/>
            <a:ext cx="6399930" cy="5248657"/>
          </a:xfrm>
        </p:spPr>
        <p:txBody>
          <a:bodyPr anchor="ctr">
            <a:normAutofit/>
          </a:bodyPr>
          <a:lstStyle/>
          <a:p>
            <a:pPr marL="0" indent="0">
              <a:buNone/>
            </a:pPr>
            <a:r>
              <a:rPr lang="en-US" dirty="0">
                <a:solidFill>
                  <a:srgbClr val="FF0000"/>
                </a:solidFill>
              </a:rPr>
              <a:t>“We propose that a 2-month, 10-man study </a:t>
            </a:r>
            <a:r>
              <a:rPr lang="en-US" dirty="0"/>
              <a:t>of artificial intelligence be carried out during the summer of 1956 at Dartmouth College in Hanover, New Hampshire. The study is to proceed on the basis of the conjecture that every aspect of learning or any other feature of intelligence can in principle be so precisely described that a machine can be made to simulate it. </a:t>
            </a:r>
            <a:r>
              <a:rPr lang="en-US" dirty="0">
                <a:solidFill>
                  <a:srgbClr val="FF0000"/>
                </a:solidFill>
              </a:rPr>
              <a:t>An attempt will be made to find how to make machines use language, form abstractions and concepts, solve kinds of problems now reserved for humans, and improve themselves. </a:t>
            </a:r>
            <a:r>
              <a:rPr lang="en-US" dirty="0"/>
              <a:t>We think that a significant advance can be made in one or more of these problems if a carefully selected group of scientists work on it together for a summer.”</a:t>
            </a:r>
            <a:endParaRPr lang="en-GB" dirty="0"/>
          </a:p>
        </p:txBody>
      </p:sp>
    </p:spTree>
    <p:extLst>
      <p:ext uri="{BB962C8B-B14F-4D97-AF65-F5344CB8AC3E}">
        <p14:creationId xmlns:p14="http://schemas.microsoft.com/office/powerpoint/2010/main" val="3422760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1" y="2052214"/>
            <a:ext cx="6369309" cy="4196185"/>
          </a:xfrm>
        </p:spPr>
        <p:txBody>
          <a:bodyPr>
            <a:normAutofit fontScale="92500"/>
          </a:bodyPr>
          <a:lstStyle/>
          <a:p>
            <a:pPr marL="0" indent="0">
              <a:buNone/>
            </a:pPr>
            <a:r>
              <a:rPr lang="en-GB" sz="2400" dirty="0">
                <a:cs typeface="Calibri Light" panose="020F0302020204030204" pitchFamily="34" charset="0"/>
              </a:rPr>
              <a:t>What is ‘Intelligence’?</a:t>
            </a:r>
          </a:p>
          <a:p>
            <a:pPr marL="0" indent="0">
              <a:buNone/>
            </a:pPr>
            <a:endParaRPr lang="en-GB" sz="2400" dirty="0">
              <a:cs typeface="Calibri Light" panose="020F0302020204030204" pitchFamily="34" charset="0"/>
            </a:endParaRPr>
          </a:p>
          <a:p>
            <a:pPr marL="0" indent="0">
              <a:buNone/>
            </a:pPr>
            <a:r>
              <a:rPr lang="en-US" sz="2400" dirty="0">
                <a:cs typeface="Calibri Light" panose="020F0302020204030204" pitchFamily="34" charset="0"/>
              </a:rPr>
              <a:t>Computer scientists ‘looked around at who the smartest people were, and they were themselves, of course. They were all essentially mathematicians by training, and mathematicians do two things – they prove theorems and play chess. And they said, hey, if it proves a theorem or plays chess, it must be smart.’ Robert Wilensky, </a:t>
            </a:r>
            <a:r>
              <a:rPr lang="en-US" sz="2400" i="1" dirty="0">
                <a:cs typeface="Calibri Light" panose="020F0302020204030204" pitchFamily="34" charset="0"/>
              </a:rPr>
              <a:t>Compulsive Technology: Computers as Culture</a:t>
            </a:r>
            <a:r>
              <a:rPr lang="en-US" sz="2400" dirty="0">
                <a:cs typeface="Calibri Light" panose="020F0302020204030204" pitchFamily="34" charset="0"/>
              </a:rPr>
              <a:t> (1985). </a:t>
            </a:r>
          </a:p>
        </p:txBody>
      </p:sp>
      <p:pic>
        <p:nvPicPr>
          <p:cNvPr id="5" name="Picture 4" descr="A person wearing a suit and tie smiling at the camera&#10;&#10;Description generated with very high confidence">
            <a:extLst>
              <a:ext uri="{FF2B5EF4-FFF2-40B4-BE49-F238E27FC236}">
                <a16:creationId xmlns:a16="http://schemas.microsoft.com/office/drawing/2014/main" id="{97D42766-8B4E-420B-8612-4ED8810451DA}"/>
              </a:ext>
            </a:extLst>
          </p:cNvPr>
          <p:cNvPicPr>
            <a:picLocks noChangeAspect="1"/>
          </p:cNvPicPr>
          <p:nvPr/>
        </p:nvPicPr>
        <p:blipFill rotWithShape="1">
          <a:blip r:embed="rId3">
            <a:extLst>
              <a:ext uri="{28A0092B-C50C-407E-A947-70E740481C1C}">
                <a14:useLocalDpi xmlns:a14="http://schemas.microsoft.com/office/drawing/2010/main" val="0"/>
              </a:ext>
            </a:extLst>
          </a:blip>
          <a:srcRect t="7808" r="1" b="1"/>
          <a:stretch/>
        </p:blipFill>
        <p:spPr>
          <a:xfrm>
            <a:off x="8129871" y="2052213"/>
            <a:ext cx="3413671" cy="4196185"/>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737014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896C134-7073-490A-9EE9-959B1E402C26}"/>
              </a:ext>
            </a:extLst>
          </p:cNvPr>
          <p:cNvPicPr>
            <a:picLocks noChangeAspect="1"/>
          </p:cNvPicPr>
          <p:nvPr/>
        </p:nvPicPr>
        <p:blipFill rotWithShape="1">
          <a:blip r:embed="rId2">
            <a:extLst>
              <a:ext uri="{28A0092B-C50C-407E-A947-70E740481C1C}">
                <a14:useLocalDpi xmlns:a14="http://schemas.microsoft.com/office/drawing/2010/main" val="0"/>
              </a:ext>
            </a:extLst>
          </a:blip>
          <a:srcRect l="15508" r="-2" b="-2"/>
          <a:stretch/>
        </p:blipFill>
        <p:spPr>
          <a:xfrm>
            <a:off x="0" y="3433728"/>
            <a:ext cx="4966232" cy="3438457"/>
          </a:xfrm>
          <a:prstGeom prst="rect">
            <a:avLst/>
          </a:prstGeom>
        </p:spPr>
      </p:pic>
      <p:sp>
        <p:nvSpPr>
          <p:cNvPr id="2" name="Title 1">
            <a:extLst>
              <a:ext uri="{FF2B5EF4-FFF2-40B4-BE49-F238E27FC236}">
                <a16:creationId xmlns:a16="http://schemas.microsoft.com/office/drawing/2014/main" id="{89A7AB61-142E-4ED9-9B19-257868151D11}"/>
              </a:ext>
            </a:extLst>
          </p:cNvPr>
          <p:cNvSpPr>
            <a:spLocks noGrp="1"/>
          </p:cNvSpPr>
          <p:nvPr>
            <p:ph type="title"/>
          </p:nvPr>
        </p:nvSpPr>
        <p:spPr>
          <a:xfrm>
            <a:off x="6096000" y="385012"/>
            <a:ext cx="5552976" cy="6063914"/>
          </a:xfrm>
        </p:spPr>
        <p:txBody>
          <a:bodyPr vert="horz" lIns="91440" tIns="45720" rIns="91440" bIns="45720" rtlCol="0" anchor="b">
            <a:normAutofit fontScale="90000"/>
          </a:bodyPr>
          <a:lstStyle/>
          <a:p>
            <a:r>
              <a:rPr lang="en-US" sz="4400" cap="all" dirty="0"/>
              <a:t>AI and Games</a:t>
            </a:r>
            <a:br>
              <a:rPr lang="en-US" sz="7000" cap="all" dirty="0"/>
            </a:br>
            <a:br>
              <a:rPr lang="en-US" sz="7000" cap="all" dirty="0"/>
            </a:br>
            <a:br>
              <a:rPr lang="en-US" sz="9800" cap="all" dirty="0"/>
            </a:br>
            <a:br>
              <a:rPr lang="en-US" sz="3600" cap="all" dirty="0"/>
            </a:br>
            <a:r>
              <a:rPr lang="en-US" sz="3600" cap="all" dirty="0"/>
              <a:t>*NB </a:t>
            </a:r>
            <a:r>
              <a:rPr lang="en-US" sz="3600" cap="all" dirty="0" err="1"/>
              <a:t>Starcraft</a:t>
            </a:r>
            <a:r>
              <a:rPr lang="en-US" sz="3600" cap="all" dirty="0"/>
              <a:t> II was </a:t>
            </a:r>
            <a:r>
              <a:rPr lang="en-US" sz="3600" cap="all" dirty="0" err="1"/>
              <a:t>WoN</a:t>
            </a:r>
            <a:r>
              <a:rPr lang="en-US" sz="3600" cap="all" dirty="0"/>
              <a:t> 11-1 by </a:t>
            </a:r>
            <a:r>
              <a:rPr lang="en-US" sz="3600" cap="all" dirty="0" err="1"/>
              <a:t>Alphastar</a:t>
            </a:r>
            <a:r>
              <a:rPr lang="en-US" sz="3600" cap="all" dirty="0"/>
              <a:t> on 24</a:t>
            </a:r>
            <a:r>
              <a:rPr lang="en-US" sz="3600" cap="all" baseline="30000" dirty="0"/>
              <a:t>th</a:t>
            </a:r>
            <a:r>
              <a:rPr lang="en-US" sz="3600" cap="all" dirty="0"/>
              <a:t> January 2019</a:t>
            </a:r>
            <a:endParaRPr lang="en-US" sz="7000" cap="all" dirty="0"/>
          </a:p>
        </p:txBody>
      </p:sp>
      <p:pic>
        <p:nvPicPr>
          <p:cNvPr id="5" name="Content Placeholder 4" descr="A screen shot of a computer&#10;&#10;Description generated with very high confidence">
            <a:extLst>
              <a:ext uri="{FF2B5EF4-FFF2-40B4-BE49-F238E27FC236}">
                <a16:creationId xmlns:a16="http://schemas.microsoft.com/office/drawing/2014/main" id="{AB49AEBA-C0A6-4B59-B6CB-719220E503D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8392" b="-3"/>
          <a:stretch/>
        </p:blipFill>
        <p:spPr>
          <a:xfrm>
            <a:off x="0" y="0"/>
            <a:ext cx="4966232" cy="3429000"/>
          </a:xfrm>
          <a:prstGeom prst="rect">
            <a:avLst/>
          </a:prstGeom>
        </p:spPr>
      </p:pic>
      <p:sp>
        <p:nvSpPr>
          <p:cNvPr id="3" name="Rectangle 2">
            <a:extLst>
              <a:ext uri="{FF2B5EF4-FFF2-40B4-BE49-F238E27FC236}">
                <a16:creationId xmlns:a16="http://schemas.microsoft.com/office/drawing/2014/main" id="{97C13F66-A6C0-47FB-91B3-1C5BCE46475D}"/>
              </a:ext>
            </a:extLst>
          </p:cNvPr>
          <p:cNvSpPr/>
          <p:nvPr/>
        </p:nvSpPr>
        <p:spPr>
          <a:xfrm>
            <a:off x="0" y="2912165"/>
            <a:ext cx="4966232" cy="516835"/>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4" name="TextBox 3">
            <a:extLst>
              <a:ext uri="{FF2B5EF4-FFF2-40B4-BE49-F238E27FC236}">
                <a16:creationId xmlns:a16="http://schemas.microsoft.com/office/drawing/2014/main" id="{9F414B11-5A9C-4BF9-AC8E-920234EE4FA3}"/>
              </a:ext>
            </a:extLst>
          </p:cNvPr>
          <p:cNvSpPr txBox="1"/>
          <p:nvPr/>
        </p:nvSpPr>
        <p:spPr>
          <a:xfrm>
            <a:off x="4966232" y="2664287"/>
            <a:ext cx="45719" cy="769441"/>
          </a:xfrm>
          <a:prstGeom prst="rect">
            <a:avLst/>
          </a:prstGeom>
          <a:noFill/>
        </p:spPr>
        <p:txBody>
          <a:bodyPr wrap="square" rtlCol="0">
            <a:spAutoFit/>
          </a:bodyPr>
          <a:lstStyle/>
          <a:p>
            <a:r>
              <a:rPr lang="en-GB" sz="4400" dirty="0">
                <a:solidFill>
                  <a:srgbClr val="FF0000"/>
                </a:solidFill>
              </a:rPr>
              <a:t>*</a:t>
            </a:r>
          </a:p>
        </p:txBody>
      </p:sp>
    </p:spTree>
    <p:extLst>
      <p:ext uri="{BB962C8B-B14F-4D97-AF65-F5344CB8AC3E}">
        <p14:creationId xmlns:p14="http://schemas.microsoft.com/office/powerpoint/2010/main" val="3166503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9" name="Picture 8">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1" name="Oval 10">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3" name="Picture 12">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5" name="Picture 14">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7" name="Rectangle 16">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DDCA251B-4F28-43A9-A5FD-47101E24C8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7B3E067-68A1-4E6F-8B2A-DF0DC2803F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4"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48F0EEF-7B63-4EC4-96D4-6AFBF46B1A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1">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5" name="Rectangle 24">
            <a:extLst>
              <a:ext uri="{FF2B5EF4-FFF2-40B4-BE49-F238E27FC236}">
                <a16:creationId xmlns:a16="http://schemas.microsoft.com/office/drawing/2014/main" id="{4FB5E673-6D85-4457-A048-FD09048DCE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9E820C5-A50A-44AF-8AA4-9CB00D933840}"/>
              </a:ext>
            </a:extLst>
          </p:cNvPr>
          <p:cNvSpPr>
            <a:spLocks noGrp="1"/>
          </p:cNvSpPr>
          <p:nvPr>
            <p:ph type="title"/>
          </p:nvPr>
        </p:nvSpPr>
        <p:spPr>
          <a:xfrm>
            <a:off x="5214033" y="1266958"/>
            <a:ext cx="6248624" cy="4528457"/>
          </a:xfrm>
        </p:spPr>
        <p:txBody>
          <a:bodyPr vert="horz" lIns="91440" tIns="45720" rIns="91440" bIns="45720" rtlCol="0" anchor="ctr">
            <a:normAutofit/>
          </a:bodyPr>
          <a:lstStyle/>
          <a:p>
            <a:r>
              <a:rPr lang="en-US" sz="7200" b="0" i="0" kern="1200" dirty="0">
                <a:solidFill>
                  <a:schemeClr val="tx2"/>
                </a:solidFill>
                <a:latin typeface="+mj-lt"/>
                <a:ea typeface="+mj-ea"/>
                <a:cs typeface="+mj-cs"/>
              </a:rPr>
              <a:t>2. What is AI Doing Right Now?</a:t>
            </a:r>
          </a:p>
        </p:txBody>
      </p:sp>
    </p:spTree>
    <p:extLst>
      <p:ext uri="{BB962C8B-B14F-4D97-AF65-F5344CB8AC3E}">
        <p14:creationId xmlns:p14="http://schemas.microsoft.com/office/powerpoint/2010/main" val="1416995828"/>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0" name="Rectangle 19">
            <a:extLst>
              <a:ext uri="{FF2B5EF4-FFF2-40B4-BE49-F238E27FC236}">
                <a16:creationId xmlns:a16="http://schemas.microsoft.com/office/drawing/2014/main" id="{DDCA251B-4F28-43A9-A5FD-47101E24C8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7B3E067-68A1-4E6F-8B2A-DF0DC2803F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4"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48F0EEF-7B63-4EC4-96D4-6AFBF46B1A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1">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6" name="Rectangle 25">
            <a:extLst>
              <a:ext uri="{FF2B5EF4-FFF2-40B4-BE49-F238E27FC236}">
                <a16:creationId xmlns:a16="http://schemas.microsoft.com/office/drawing/2014/main" id="{4FB5E673-6D85-4457-A048-FD09048DCE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9E820C5-A50A-44AF-8AA4-9CB00D933840}"/>
              </a:ext>
            </a:extLst>
          </p:cNvPr>
          <p:cNvSpPr>
            <a:spLocks noGrp="1"/>
          </p:cNvSpPr>
          <p:nvPr>
            <p:ph type="title"/>
          </p:nvPr>
        </p:nvSpPr>
        <p:spPr>
          <a:xfrm>
            <a:off x="5214033" y="1266958"/>
            <a:ext cx="6248624" cy="4528457"/>
          </a:xfrm>
        </p:spPr>
        <p:txBody>
          <a:bodyPr vert="horz" lIns="91440" tIns="45720" rIns="91440" bIns="45720" rtlCol="0" anchor="ctr">
            <a:normAutofit/>
          </a:bodyPr>
          <a:lstStyle/>
          <a:p>
            <a:pPr>
              <a:lnSpc>
                <a:spcPct val="90000"/>
              </a:lnSpc>
            </a:pPr>
            <a:r>
              <a:rPr lang="en-US" sz="6100" b="0" i="0" kern="1200" dirty="0">
                <a:solidFill>
                  <a:schemeClr val="tx2"/>
                </a:solidFill>
                <a:latin typeface="+mj-lt"/>
                <a:ea typeface="+mj-ea"/>
                <a:cs typeface="+mj-cs"/>
              </a:rPr>
              <a:t>How many of you think you use technology powered with AI?</a:t>
            </a:r>
          </a:p>
        </p:txBody>
      </p:sp>
    </p:spTree>
    <p:extLst>
      <p:ext uri="{BB962C8B-B14F-4D97-AF65-F5344CB8AC3E}">
        <p14:creationId xmlns:p14="http://schemas.microsoft.com/office/powerpoint/2010/main" val="1703526943"/>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820C5-A50A-44AF-8AA4-9CB00D933840}"/>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07AD2FC7-50B4-4BAB-9641-08D2FEDF7887}"/>
              </a:ext>
            </a:extLst>
          </p:cNvPr>
          <p:cNvSpPr>
            <a:spLocks noGrp="1"/>
          </p:cNvSpPr>
          <p:nvPr>
            <p:ph idx="1"/>
          </p:nvPr>
        </p:nvSpPr>
        <p:spPr/>
        <p:txBody>
          <a:bodyPr/>
          <a:lstStyle/>
          <a:p>
            <a:r>
              <a:rPr lang="en-US" dirty="0"/>
              <a:t>How many of you think you’ve interacted with Artificial Intelligence?</a:t>
            </a:r>
            <a:endParaRPr lang="en-GB" dirty="0"/>
          </a:p>
        </p:txBody>
      </p:sp>
      <p:pic>
        <p:nvPicPr>
          <p:cNvPr id="5" name="Picture 4" descr="A close up of a logo&#10;&#10;Description automatically generated">
            <a:extLst>
              <a:ext uri="{FF2B5EF4-FFF2-40B4-BE49-F238E27FC236}">
                <a16:creationId xmlns:a16="http://schemas.microsoft.com/office/drawing/2014/main" id="{A65C8906-8133-4DE3-B557-5EAD5BF4F2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318" y="2073205"/>
            <a:ext cx="10973364" cy="2711589"/>
          </a:xfrm>
          <a:prstGeom prst="rect">
            <a:avLst/>
          </a:prstGeom>
        </p:spPr>
      </p:pic>
      <p:sp>
        <p:nvSpPr>
          <p:cNvPr id="6" name="TextBox 5">
            <a:extLst>
              <a:ext uri="{FF2B5EF4-FFF2-40B4-BE49-F238E27FC236}">
                <a16:creationId xmlns:a16="http://schemas.microsoft.com/office/drawing/2014/main" id="{DDEDDBB2-E28B-4D56-A0A9-7343171BBCBA}"/>
              </a:ext>
            </a:extLst>
          </p:cNvPr>
          <p:cNvSpPr txBox="1"/>
          <p:nvPr/>
        </p:nvSpPr>
        <p:spPr>
          <a:xfrm>
            <a:off x="6884276" y="5157627"/>
            <a:ext cx="6015101" cy="923330"/>
          </a:xfrm>
          <a:prstGeom prst="rect">
            <a:avLst/>
          </a:prstGeom>
          <a:noFill/>
        </p:spPr>
        <p:txBody>
          <a:bodyPr wrap="square" rtlCol="0">
            <a:spAutoFit/>
          </a:bodyPr>
          <a:lstStyle/>
          <a:p>
            <a:r>
              <a:rPr lang="en-GB" dirty="0" err="1"/>
              <a:t>Pega</a:t>
            </a:r>
            <a:r>
              <a:rPr lang="en-GB" dirty="0"/>
              <a:t> </a:t>
            </a:r>
            <a:r>
              <a:rPr lang="en-GB" dirty="0" err="1"/>
              <a:t>survery</a:t>
            </a:r>
            <a:r>
              <a:rPr lang="en-GB" dirty="0"/>
              <a:t>, </a:t>
            </a:r>
          </a:p>
          <a:p>
            <a:r>
              <a:rPr lang="en-GB" i="1" dirty="0"/>
              <a:t>What Consumers Really Think About AI</a:t>
            </a:r>
            <a:r>
              <a:rPr lang="en-GB" dirty="0"/>
              <a:t>, 2017 </a:t>
            </a:r>
          </a:p>
          <a:p>
            <a:r>
              <a:rPr lang="en-GB" dirty="0"/>
              <a:t>6,000 global consumers</a:t>
            </a:r>
          </a:p>
        </p:txBody>
      </p:sp>
    </p:spTree>
    <p:extLst>
      <p:ext uri="{BB962C8B-B14F-4D97-AF65-F5344CB8AC3E}">
        <p14:creationId xmlns:p14="http://schemas.microsoft.com/office/powerpoint/2010/main" val="971777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EC772-F348-41EB-A1B9-909BF9ED7E85}"/>
              </a:ext>
            </a:extLst>
          </p:cNvPr>
          <p:cNvSpPr>
            <a:spLocks noGrp="1"/>
          </p:cNvSpPr>
          <p:nvPr>
            <p:ph type="title"/>
          </p:nvPr>
        </p:nvSpPr>
        <p:spPr/>
        <p:txBody>
          <a:bodyPr/>
          <a:lstStyle/>
          <a:p>
            <a:r>
              <a:rPr lang="en-GB" dirty="0"/>
              <a:t>Current Uses of AI</a:t>
            </a:r>
          </a:p>
        </p:txBody>
      </p:sp>
      <p:sp>
        <p:nvSpPr>
          <p:cNvPr id="3" name="Content Placeholder 2">
            <a:extLst>
              <a:ext uri="{FF2B5EF4-FFF2-40B4-BE49-F238E27FC236}">
                <a16:creationId xmlns:a16="http://schemas.microsoft.com/office/drawing/2014/main" id="{CAAEAAD8-1D51-49ED-A190-2B19FC9D0CA5}"/>
              </a:ext>
            </a:extLst>
          </p:cNvPr>
          <p:cNvSpPr>
            <a:spLocks noGrp="1"/>
          </p:cNvSpPr>
          <p:nvPr>
            <p:ph idx="1"/>
          </p:nvPr>
        </p:nvSpPr>
        <p:spPr>
          <a:xfrm>
            <a:off x="2606635" y="1943587"/>
            <a:ext cx="2951853" cy="4195481"/>
          </a:xfrm>
        </p:spPr>
        <p:txBody>
          <a:bodyPr>
            <a:normAutofit lnSpcReduction="10000"/>
          </a:bodyPr>
          <a:lstStyle/>
          <a:p>
            <a:pPr>
              <a:buClr>
                <a:schemeClr val="accent4">
                  <a:lumMod val="50000"/>
                </a:schemeClr>
              </a:buClr>
            </a:pPr>
            <a:r>
              <a:rPr lang="en-GB" dirty="0"/>
              <a:t>Finance</a:t>
            </a:r>
          </a:p>
          <a:p>
            <a:pPr>
              <a:buClr>
                <a:schemeClr val="accent4">
                  <a:lumMod val="50000"/>
                </a:schemeClr>
              </a:buClr>
            </a:pPr>
            <a:r>
              <a:rPr lang="en-GB" dirty="0"/>
              <a:t>Hospitals and medicine</a:t>
            </a:r>
          </a:p>
          <a:p>
            <a:pPr>
              <a:buClr>
                <a:schemeClr val="accent4">
                  <a:lumMod val="50000"/>
                </a:schemeClr>
              </a:buClr>
            </a:pPr>
            <a:r>
              <a:rPr lang="en-GB" dirty="0"/>
              <a:t>Heavy Industry</a:t>
            </a:r>
          </a:p>
          <a:p>
            <a:pPr>
              <a:buClr>
                <a:schemeClr val="accent4">
                  <a:lumMod val="50000"/>
                </a:schemeClr>
              </a:buClr>
            </a:pPr>
            <a:r>
              <a:rPr lang="en-GB" dirty="0"/>
              <a:t>Online/social media</a:t>
            </a:r>
          </a:p>
          <a:p>
            <a:pPr>
              <a:buClr>
                <a:schemeClr val="accent4">
                  <a:lumMod val="50000"/>
                </a:schemeClr>
              </a:buClr>
            </a:pPr>
            <a:r>
              <a:rPr lang="en-GB" dirty="0"/>
              <a:t>Retail</a:t>
            </a:r>
          </a:p>
          <a:p>
            <a:pPr>
              <a:buClr>
                <a:schemeClr val="accent4">
                  <a:lumMod val="50000"/>
                </a:schemeClr>
              </a:buClr>
            </a:pPr>
            <a:r>
              <a:rPr lang="en-GB" dirty="0"/>
              <a:t>Manufacturing</a:t>
            </a:r>
          </a:p>
          <a:p>
            <a:pPr>
              <a:buClr>
                <a:schemeClr val="accent4">
                  <a:lumMod val="50000"/>
                </a:schemeClr>
              </a:buClr>
            </a:pPr>
            <a:r>
              <a:rPr lang="en-GB" dirty="0"/>
              <a:t>Self-driving vehicles</a:t>
            </a:r>
          </a:p>
          <a:p>
            <a:pPr>
              <a:buClr>
                <a:schemeClr val="accent4">
                  <a:lumMod val="50000"/>
                </a:schemeClr>
              </a:buClr>
            </a:pPr>
            <a:r>
              <a:rPr lang="en-GB" dirty="0"/>
              <a:t>Marketing</a:t>
            </a:r>
          </a:p>
          <a:p>
            <a:pPr>
              <a:buClr>
                <a:schemeClr val="accent4">
                  <a:lumMod val="50000"/>
                </a:schemeClr>
              </a:buClr>
            </a:pPr>
            <a:r>
              <a:rPr lang="en-GB" dirty="0"/>
              <a:t>eCommerce</a:t>
            </a:r>
          </a:p>
          <a:p>
            <a:endParaRPr lang="en-GB" dirty="0"/>
          </a:p>
        </p:txBody>
      </p:sp>
      <p:sp>
        <p:nvSpPr>
          <p:cNvPr id="4" name="TextBox 3">
            <a:extLst>
              <a:ext uri="{FF2B5EF4-FFF2-40B4-BE49-F238E27FC236}">
                <a16:creationId xmlns:a16="http://schemas.microsoft.com/office/drawing/2014/main" id="{6113098B-0A94-4EC4-A2F8-D45D2D35CE13}"/>
              </a:ext>
            </a:extLst>
          </p:cNvPr>
          <p:cNvSpPr txBox="1"/>
          <p:nvPr/>
        </p:nvSpPr>
        <p:spPr>
          <a:xfrm>
            <a:off x="4870174" y="2454965"/>
            <a:ext cx="184731" cy="369332"/>
          </a:xfrm>
          <a:prstGeom prst="rect">
            <a:avLst/>
          </a:prstGeom>
          <a:noFill/>
        </p:spPr>
        <p:txBody>
          <a:bodyPr wrap="none" rtlCol="0">
            <a:spAutoFit/>
          </a:bodyPr>
          <a:lstStyle/>
          <a:p>
            <a:endParaRPr lang="en-GB" dirty="0"/>
          </a:p>
        </p:txBody>
      </p:sp>
      <p:sp>
        <p:nvSpPr>
          <p:cNvPr id="5" name="TextBox 4">
            <a:extLst>
              <a:ext uri="{FF2B5EF4-FFF2-40B4-BE49-F238E27FC236}">
                <a16:creationId xmlns:a16="http://schemas.microsoft.com/office/drawing/2014/main" id="{678BEF32-CB32-4D79-975F-F0FB9EFB8179}"/>
              </a:ext>
            </a:extLst>
          </p:cNvPr>
          <p:cNvSpPr txBox="1"/>
          <p:nvPr/>
        </p:nvSpPr>
        <p:spPr>
          <a:xfrm>
            <a:off x="7107400" y="1943587"/>
            <a:ext cx="2943434" cy="5473293"/>
          </a:xfrm>
          <a:prstGeom prst="rect">
            <a:avLst/>
          </a:prstGeom>
          <a:noFill/>
        </p:spPr>
        <p:txBody>
          <a:bodyPr wrap="none" rtlCol="0">
            <a:spAutoFit/>
          </a:bodyPr>
          <a:lstStyle/>
          <a:p>
            <a:pPr marL="342900" indent="-342900">
              <a:spcBef>
                <a:spcPts val="1000"/>
              </a:spcBef>
              <a:buClr>
                <a:schemeClr val="accent4">
                  <a:lumMod val="50000"/>
                </a:schemeClr>
              </a:buClr>
              <a:buSzPct val="80000"/>
              <a:buFont typeface="Wingdings 3" charset="2"/>
              <a:buChar char=""/>
            </a:pPr>
            <a:r>
              <a:rPr lang="en-GB" sz="2000" dirty="0">
                <a:latin typeface="+mj-lt"/>
                <a:ea typeface="+mj-ea"/>
                <a:cs typeface="+mj-cs"/>
              </a:rPr>
              <a:t>AI assistants</a:t>
            </a:r>
          </a:p>
          <a:p>
            <a:pPr marL="342900" indent="-342900">
              <a:spcBef>
                <a:spcPts val="1000"/>
              </a:spcBef>
              <a:buClr>
                <a:schemeClr val="accent4">
                  <a:lumMod val="50000"/>
                </a:schemeClr>
              </a:buClr>
              <a:buSzPct val="80000"/>
              <a:buFont typeface="Wingdings 3" charset="2"/>
              <a:buChar char=""/>
            </a:pPr>
            <a:r>
              <a:rPr lang="en-GB" sz="2000" dirty="0">
                <a:latin typeface="+mj-lt"/>
                <a:ea typeface="+mj-ea"/>
                <a:cs typeface="+mj-cs"/>
              </a:rPr>
              <a:t>Smart homes tech</a:t>
            </a:r>
          </a:p>
          <a:p>
            <a:pPr marL="342900" indent="-342900">
              <a:spcBef>
                <a:spcPts val="1000"/>
              </a:spcBef>
              <a:buClr>
                <a:schemeClr val="accent4">
                  <a:lumMod val="50000"/>
                </a:schemeClr>
              </a:buClr>
              <a:buSzPct val="80000"/>
              <a:buFont typeface="Wingdings 3" charset="2"/>
              <a:buChar char=""/>
            </a:pPr>
            <a:r>
              <a:rPr lang="en-GB" sz="2000" dirty="0">
                <a:latin typeface="+mj-lt"/>
                <a:ea typeface="+mj-ea"/>
                <a:cs typeface="+mj-cs"/>
              </a:rPr>
              <a:t>Computer games</a:t>
            </a:r>
          </a:p>
          <a:p>
            <a:pPr marL="342900" indent="-342900">
              <a:spcBef>
                <a:spcPts val="1000"/>
              </a:spcBef>
              <a:buClr>
                <a:schemeClr val="accent4">
                  <a:lumMod val="50000"/>
                </a:schemeClr>
              </a:buClr>
              <a:buSzPct val="80000"/>
              <a:buFont typeface="Wingdings 3" charset="2"/>
              <a:buChar char=""/>
            </a:pPr>
            <a:r>
              <a:rPr lang="en-GB" sz="2000" dirty="0">
                <a:latin typeface="+mj-lt"/>
                <a:ea typeface="+mj-ea"/>
                <a:cs typeface="+mj-cs"/>
              </a:rPr>
              <a:t>Art</a:t>
            </a:r>
          </a:p>
          <a:p>
            <a:pPr marL="342900" indent="-342900">
              <a:spcBef>
                <a:spcPts val="1000"/>
              </a:spcBef>
              <a:buClr>
                <a:schemeClr val="accent4">
                  <a:lumMod val="50000"/>
                </a:schemeClr>
              </a:buClr>
              <a:buSzPct val="80000"/>
              <a:buFont typeface="Wingdings 3" charset="2"/>
              <a:buChar char=""/>
            </a:pPr>
            <a:r>
              <a:rPr lang="en-GB" sz="2000" dirty="0">
                <a:latin typeface="+mj-lt"/>
                <a:ea typeface="+mj-ea"/>
                <a:cs typeface="+mj-cs"/>
              </a:rPr>
              <a:t>Music</a:t>
            </a:r>
          </a:p>
          <a:p>
            <a:pPr marL="342900" indent="-342900">
              <a:spcBef>
                <a:spcPts val="1000"/>
              </a:spcBef>
              <a:buClr>
                <a:schemeClr val="accent4">
                  <a:lumMod val="50000"/>
                </a:schemeClr>
              </a:buClr>
              <a:buSzPct val="80000"/>
              <a:buFont typeface="Wingdings 3" charset="2"/>
              <a:buChar char=""/>
            </a:pPr>
            <a:r>
              <a:rPr lang="en-GB" sz="2000" dirty="0">
                <a:latin typeface="+mj-lt"/>
                <a:ea typeface="+mj-ea"/>
                <a:cs typeface="+mj-cs"/>
              </a:rPr>
              <a:t>Cybersecurity</a:t>
            </a:r>
          </a:p>
          <a:p>
            <a:pPr marL="342900" indent="-342900">
              <a:spcBef>
                <a:spcPts val="1000"/>
              </a:spcBef>
              <a:buClr>
                <a:schemeClr val="accent4">
                  <a:lumMod val="50000"/>
                </a:schemeClr>
              </a:buClr>
              <a:buSzPct val="80000"/>
              <a:buFont typeface="Wingdings 3" charset="2"/>
              <a:buChar char=""/>
            </a:pPr>
            <a:r>
              <a:rPr lang="en-GB" sz="2000" dirty="0">
                <a:latin typeface="+mj-lt"/>
                <a:ea typeface="+mj-ea"/>
                <a:cs typeface="+mj-cs"/>
              </a:rPr>
              <a:t>Weapons systems</a:t>
            </a:r>
          </a:p>
          <a:p>
            <a:pPr marL="342900" indent="-342900">
              <a:spcBef>
                <a:spcPts val="1000"/>
              </a:spcBef>
              <a:buClr>
                <a:schemeClr val="accent4">
                  <a:lumMod val="50000"/>
                </a:schemeClr>
              </a:buClr>
              <a:buSzPct val="80000"/>
              <a:buFont typeface="Wingdings 3" charset="2"/>
              <a:buChar char=""/>
            </a:pPr>
            <a:r>
              <a:rPr lang="en-GB" sz="2000" dirty="0">
                <a:latin typeface="+mj-lt"/>
                <a:ea typeface="+mj-ea"/>
                <a:cs typeface="+mj-cs"/>
              </a:rPr>
              <a:t>Forecasting</a:t>
            </a:r>
          </a:p>
          <a:p>
            <a:pPr marL="342900" indent="-342900">
              <a:spcBef>
                <a:spcPts val="1000"/>
              </a:spcBef>
              <a:buClr>
                <a:schemeClr val="accent4">
                  <a:lumMod val="50000"/>
                </a:schemeClr>
              </a:buClr>
              <a:buSzPct val="80000"/>
              <a:buFont typeface="Wingdings 3" charset="2"/>
              <a:buChar char=""/>
            </a:pPr>
            <a:r>
              <a:rPr lang="en-GB" sz="2000" dirty="0">
                <a:latin typeface="+mj-lt"/>
                <a:ea typeface="+mj-ea"/>
                <a:cs typeface="+mj-cs"/>
              </a:rPr>
              <a:t>Speech to text</a:t>
            </a:r>
          </a:p>
          <a:p>
            <a:pPr marL="342900" indent="-342900">
              <a:spcBef>
                <a:spcPts val="1000"/>
              </a:spcBef>
              <a:buClr>
                <a:schemeClr val="accent4">
                  <a:lumMod val="50000"/>
                </a:schemeClr>
              </a:buClr>
              <a:buSzPct val="80000"/>
              <a:buFont typeface="Wingdings 3" charset="2"/>
              <a:buChar char=""/>
            </a:pPr>
            <a:r>
              <a:rPr lang="en-GB" sz="2000" dirty="0">
                <a:latin typeface="+mj-lt"/>
                <a:ea typeface="+mj-ea"/>
                <a:cs typeface="+mj-cs"/>
              </a:rPr>
              <a:t>Scientific modelling</a:t>
            </a:r>
          </a:p>
          <a:p>
            <a:pPr marL="342900" indent="-342900">
              <a:spcBef>
                <a:spcPts val="1000"/>
              </a:spcBef>
              <a:buClr>
                <a:schemeClr val="accent4">
                  <a:lumMod val="50000"/>
                </a:schemeClr>
              </a:buClr>
              <a:buSzPct val="80000"/>
              <a:buFont typeface="Wingdings 3" charset="2"/>
              <a:buChar char=""/>
            </a:pPr>
            <a:endParaRPr lang="en-GB" sz="2000" dirty="0">
              <a:latin typeface="+mj-lt"/>
              <a:ea typeface="+mj-ea"/>
              <a:cs typeface="+mj-cs"/>
            </a:endParaRPr>
          </a:p>
          <a:p>
            <a:pPr marL="342900" indent="-342900">
              <a:spcBef>
                <a:spcPts val="1000"/>
              </a:spcBef>
              <a:buClr>
                <a:schemeClr val="accent4">
                  <a:lumMod val="50000"/>
                </a:schemeClr>
              </a:buClr>
              <a:buSzPct val="80000"/>
              <a:buFont typeface="Wingdings 3" charset="2"/>
              <a:buChar char=""/>
            </a:pPr>
            <a:endParaRPr lang="en-GB" sz="2000" dirty="0">
              <a:latin typeface="+mj-lt"/>
              <a:ea typeface="+mj-ea"/>
              <a:cs typeface="+mj-cs"/>
            </a:endParaRPr>
          </a:p>
          <a:p>
            <a:endParaRPr lang="en-GB" dirty="0"/>
          </a:p>
        </p:txBody>
      </p:sp>
    </p:spTree>
    <p:extLst>
      <p:ext uri="{BB962C8B-B14F-4D97-AF65-F5344CB8AC3E}">
        <p14:creationId xmlns:p14="http://schemas.microsoft.com/office/powerpoint/2010/main" val="3328569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9ECDD5C-152A-4CC7-8333-0F367B3A62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7F5C92A3-369B-43F3-BDCE-E560B1B0EC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AEBE9F1A-B38D-446E-83AE-14B17CE77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915B5014-A7EC-4BA6-9C83-8840CF81DB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022C43AB-86D7-420D-8AD7-DC0A15FDD0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5E3EB826-A471-488F-9E8A-D65528A3C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DFB3CEA1-88D9-42FB-88ED-1E9807FE6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A screenshot of a computer screen&#10;&#10;Description automatically generated">
            <a:extLst>
              <a:ext uri="{FF2B5EF4-FFF2-40B4-BE49-F238E27FC236}">
                <a16:creationId xmlns:a16="http://schemas.microsoft.com/office/drawing/2014/main" id="{B61B5A66-C16A-4312-AD1C-0C21E1CD9F26}"/>
              </a:ext>
            </a:extLst>
          </p:cNvPr>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2646422" y="643467"/>
            <a:ext cx="6899155" cy="5571066"/>
          </a:xfrm>
          <a:prstGeom prst="rect">
            <a:avLst/>
          </a:prstGeom>
        </p:spPr>
      </p:pic>
      <p:sp>
        <p:nvSpPr>
          <p:cNvPr id="24" name="Rectangle 23">
            <a:extLst>
              <a:ext uri="{FF2B5EF4-FFF2-40B4-BE49-F238E27FC236}">
                <a16:creationId xmlns:a16="http://schemas.microsoft.com/office/drawing/2014/main" id="{9A6C928E-4252-4F33-8C34-E50A12A31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7356189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1984C-6FB4-4912-A3CE-39ECA76A75E7}"/>
              </a:ext>
            </a:extLst>
          </p:cNvPr>
          <p:cNvSpPr>
            <a:spLocks noGrp="1"/>
          </p:cNvSpPr>
          <p:nvPr>
            <p:ph type="title"/>
          </p:nvPr>
        </p:nvSpPr>
        <p:spPr>
          <a:xfrm>
            <a:off x="659230" y="4484772"/>
            <a:ext cx="10869750" cy="1237298"/>
          </a:xfrm>
        </p:spPr>
        <p:txBody>
          <a:bodyPr vert="horz" lIns="91440" tIns="45720" rIns="91440" bIns="45720" rtlCol="0" anchor="b">
            <a:normAutofit/>
          </a:bodyPr>
          <a:lstStyle/>
          <a:p>
            <a:pPr algn="ctr"/>
            <a:r>
              <a:rPr lang="en-US" sz="7200" cap="all"/>
              <a:t>Algorithmic Bias</a:t>
            </a:r>
          </a:p>
        </p:txBody>
      </p:sp>
      <p:pic>
        <p:nvPicPr>
          <p:cNvPr id="7" name="Content Placeholder 8" descr="A screenshot of a cell phone&#10;&#10;Description generated with very high confidence">
            <a:extLst>
              <a:ext uri="{FF2B5EF4-FFF2-40B4-BE49-F238E27FC236}">
                <a16:creationId xmlns:a16="http://schemas.microsoft.com/office/drawing/2014/main" id="{B7B4AA3E-B559-4F23-B200-18C2E04071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5559" y="1150341"/>
            <a:ext cx="6671778" cy="2585314"/>
          </a:xfrm>
          <a:prstGeom prst="rect">
            <a:avLst/>
          </a:prstGeom>
        </p:spPr>
      </p:pic>
    </p:spTree>
    <p:extLst>
      <p:ext uri="{BB962C8B-B14F-4D97-AF65-F5344CB8AC3E}">
        <p14:creationId xmlns:p14="http://schemas.microsoft.com/office/powerpoint/2010/main" val="1324819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4B1EA-54EA-4262-8914-5CCFA32EF942}"/>
              </a:ext>
            </a:extLst>
          </p:cNvPr>
          <p:cNvSpPr>
            <a:spLocks noGrp="1"/>
          </p:cNvSpPr>
          <p:nvPr>
            <p:ph type="title"/>
          </p:nvPr>
        </p:nvSpPr>
        <p:spPr>
          <a:xfrm>
            <a:off x="1915128" y="1788454"/>
            <a:ext cx="8361229" cy="3901146"/>
          </a:xfrm>
        </p:spPr>
        <p:txBody>
          <a:bodyPr vert="horz" lIns="91440" tIns="45720" rIns="91440" bIns="45720" rtlCol="0" anchor="b">
            <a:noAutofit/>
          </a:bodyPr>
          <a:lstStyle/>
          <a:p>
            <a:pPr algn="ctr"/>
            <a:br>
              <a:rPr lang="en-US" sz="6000" cap="all" dirty="0"/>
            </a:br>
            <a:br>
              <a:rPr lang="en-US" sz="6600" cap="all" dirty="0"/>
            </a:br>
            <a:r>
              <a:rPr lang="en-US" sz="6600" cap="all" dirty="0"/>
              <a:t>“</a:t>
            </a:r>
            <a:r>
              <a:rPr lang="en-GB" sz="6600" dirty="0"/>
              <a:t>Neural Information Processing Systems”</a:t>
            </a:r>
            <a:br>
              <a:rPr lang="en-US" sz="6000" cap="all" dirty="0"/>
            </a:br>
            <a:r>
              <a:rPr lang="en-US" sz="6000" cap="all" dirty="0"/>
              <a:t>NIPS </a:t>
            </a:r>
            <a:r>
              <a:rPr lang="en-US" sz="6000" cap="all" dirty="0">
                <a:sym typeface="Wingdings" panose="05000000000000000000" pitchFamily="2" charset="2"/>
              </a:rPr>
              <a:t> NIPS</a:t>
            </a:r>
            <a:br>
              <a:rPr lang="en-US" sz="6000" cap="all" dirty="0">
                <a:sym typeface="Wingdings" panose="05000000000000000000" pitchFamily="2" charset="2"/>
              </a:rPr>
            </a:br>
            <a:r>
              <a:rPr lang="en-US" sz="6000" cap="all" dirty="0" err="1">
                <a:sym typeface="Wingdings" panose="05000000000000000000" pitchFamily="2" charset="2"/>
              </a:rPr>
              <a:t>NIPS</a:t>
            </a:r>
            <a:r>
              <a:rPr lang="en-US" sz="6000" cap="all" dirty="0">
                <a:sym typeface="Wingdings" panose="05000000000000000000" pitchFamily="2" charset="2"/>
              </a:rPr>
              <a:t>  </a:t>
            </a:r>
            <a:r>
              <a:rPr lang="en-US" sz="6000" cap="all" dirty="0" err="1">
                <a:sym typeface="Wingdings" panose="05000000000000000000" pitchFamily="2" charset="2"/>
              </a:rPr>
              <a:t>Neurips</a:t>
            </a:r>
            <a:endParaRPr lang="en-US" sz="6000" cap="all" dirty="0"/>
          </a:p>
        </p:txBody>
      </p:sp>
    </p:spTree>
    <p:extLst>
      <p:ext uri="{BB962C8B-B14F-4D97-AF65-F5344CB8AC3E}">
        <p14:creationId xmlns:p14="http://schemas.microsoft.com/office/powerpoint/2010/main" val="1777908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9F89A-6E06-444F-8296-E1D1A158ACAF}"/>
              </a:ext>
            </a:extLst>
          </p:cNvPr>
          <p:cNvSpPr>
            <a:spLocks noGrp="1"/>
          </p:cNvSpPr>
          <p:nvPr>
            <p:ph type="title"/>
          </p:nvPr>
        </p:nvSpPr>
        <p:spPr>
          <a:xfrm>
            <a:off x="1915128" y="1451430"/>
            <a:ext cx="8390015" cy="2873828"/>
          </a:xfrm>
        </p:spPr>
        <p:txBody>
          <a:bodyPr vert="horz" lIns="91440" tIns="45720" rIns="91440" bIns="45720" rtlCol="0" anchor="b">
            <a:normAutofit/>
          </a:bodyPr>
          <a:lstStyle/>
          <a:p>
            <a:pPr algn="ctr"/>
            <a:r>
              <a:rPr lang="en-US" sz="4000" cap="all" dirty="0"/>
              <a:t>Sometimes Changing things means thinking </a:t>
            </a:r>
            <a:br>
              <a:rPr lang="en-US" sz="4000" cap="all" dirty="0"/>
            </a:br>
            <a:r>
              <a:rPr lang="en-US" sz="4000" cap="all" dirty="0"/>
              <a:t>non-algorithmically</a:t>
            </a:r>
            <a:br>
              <a:rPr lang="en-US" sz="4000" cap="all" dirty="0"/>
            </a:br>
            <a:endParaRPr lang="en-US" sz="4000" cap="all" dirty="0"/>
          </a:p>
        </p:txBody>
      </p:sp>
    </p:spTree>
    <p:extLst>
      <p:ext uri="{BB962C8B-B14F-4D97-AF65-F5344CB8AC3E}">
        <p14:creationId xmlns:p14="http://schemas.microsoft.com/office/powerpoint/2010/main" val="6917398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02BC4A3D-6698-4E7C-90B2-6D8F7B0DCC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2600" y="746268"/>
            <a:ext cx="11226799" cy="5360796"/>
          </a:xfrm>
          <a:prstGeom prst="rect">
            <a:avLst/>
          </a:prstGeom>
        </p:spPr>
      </p:pic>
    </p:spTree>
    <p:extLst>
      <p:ext uri="{BB962C8B-B14F-4D97-AF65-F5344CB8AC3E}">
        <p14:creationId xmlns:p14="http://schemas.microsoft.com/office/powerpoint/2010/main" val="3890130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4AA52-29E0-475F-823D-E8F14E1DEAFA}"/>
              </a:ext>
            </a:extLst>
          </p:cNvPr>
          <p:cNvSpPr>
            <a:spLocks noGrp="1"/>
          </p:cNvSpPr>
          <p:nvPr>
            <p:ph type="title"/>
          </p:nvPr>
        </p:nvSpPr>
        <p:spPr>
          <a:xfrm>
            <a:off x="752858" y="4736961"/>
            <a:ext cx="10720685" cy="936769"/>
          </a:xfrm>
        </p:spPr>
        <p:txBody>
          <a:bodyPr vert="horz" lIns="91440" tIns="45720" rIns="91440" bIns="45720" rtlCol="0" anchor="b">
            <a:normAutofit/>
          </a:bodyPr>
          <a:lstStyle/>
          <a:p>
            <a:pPr algn="ctr"/>
            <a:r>
              <a:rPr lang="en-US" sz="4800" cap="all"/>
              <a:t>Booth Babes</a:t>
            </a:r>
          </a:p>
        </p:txBody>
      </p:sp>
      <p:pic>
        <p:nvPicPr>
          <p:cNvPr id="7" name="Picture 6" descr="A group of people standing in front of a crowd&#10;&#10;Description generated with very high confidence">
            <a:extLst>
              <a:ext uri="{FF2B5EF4-FFF2-40B4-BE49-F238E27FC236}">
                <a16:creationId xmlns:a16="http://schemas.microsoft.com/office/drawing/2014/main" id="{7BF2E1B7-2E58-4AD2-B7A9-473EDB567DF8}"/>
              </a:ext>
            </a:extLst>
          </p:cNvPr>
          <p:cNvPicPr>
            <a:picLocks noChangeAspect="1"/>
          </p:cNvPicPr>
          <p:nvPr/>
        </p:nvPicPr>
        <p:blipFill rotWithShape="1">
          <a:blip r:embed="rId2">
            <a:extLst>
              <a:ext uri="{28A0092B-C50C-407E-A947-70E740481C1C}">
                <a14:useLocalDpi xmlns:a14="http://schemas.microsoft.com/office/drawing/2010/main" val="0"/>
              </a:ext>
            </a:extLst>
          </a:blip>
          <a:srcRect l="46870"/>
          <a:stretch/>
        </p:blipFill>
        <p:spPr>
          <a:xfrm>
            <a:off x="2" y="10"/>
            <a:ext cx="2966149" cy="4187119"/>
          </a:xfrm>
          <a:prstGeom prst="rect">
            <a:avLst/>
          </a:prstGeom>
        </p:spPr>
      </p:pic>
      <p:pic>
        <p:nvPicPr>
          <p:cNvPr id="11" name="Picture 10" descr="A group of people standing in front of a crowd&#10;&#10;Description generated with very high confidence">
            <a:extLst>
              <a:ext uri="{FF2B5EF4-FFF2-40B4-BE49-F238E27FC236}">
                <a16:creationId xmlns:a16="http://schemas.microsoft.com/office/drawing/2014/main" id="{500210FE-125E-47DE-9949-7772EE3AAB80}"/>
              </a:ext>
            </a:extLst>
          </p:cNvPr>
          <p:cNvPicPr>
            <a:picLocks noChangeAspect="1"/>
          </p:cNvPicPr>
          <p:nvPr/>
        </p:nvPicPr>
        <p:blipFill rotWithShape="1">
          <a:blip r:embed="rId3">
            <a:extLst>
              <a:ext uri="{28A0092B-C50C-407E-A947-70E740481C1C}">
                <a14:useLocalDpi xmlns:a14="http://schemas.microsoft.com/office/drawing/2010/main" val="0"/>
              </a:ext>
            </a:extLst>
          </a:blip>
          <a:srcRect l="22055" r="24696"/>
          <a:stretch/>
        </p:blipFill>
        <p:spPr>
          <a:xfrm>
            <a:off x="3070861" y="10"/>
            <a:ext cx="2972784" cy="4187119"/>
          </a:xfrm>
          <a:prstGeom prst="rect">
            <a:avLst/>
          </a:prstGeom>
        </p:spPr>
      </p:pic>
      <p:pic>
        <p:nvPicPr>
          <p:cNvPr id="5" name="Content Placeholder 4" descr="A group of people standing in a room&#10;&#10;Description generated with very high confidence">
            <a:extLst>
              <a:ext uri="{FF2B5EF4-FFF2-40B4-BE49-F238E27FC236}">
                <a16:creationId xmlns:a16="http://schemas.microsoft.com/office/drawing/2014/main" id="{EFB9C05E-9250-4399-BD13-EF9BFDD30376}"/>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21139" r="25612"/>
          <a:stretch/>
        </p:blipFill>
        <p:spPr>
          <a:xfrm>
            <a:off x="6148356" y="10"/>
            <a:ext cx="2972784" cy="4187119"/>
          </a:xfrm>
          <a:prstGeom prst="rect">
            <a:avLst/>
          </a:prstGeom>
        </p:spPr>
      </p:pic>
      <p:pic>
        <p:nvPicPr>
          <p:cNvPr id="9" name="Picture 8" descr="A group of people posing for the camera&#10;&#10;Description generated with very high confidence">
            <a:extLst>
              <a:ext uri="{FF2B5EF4-FFF2-40B4-BE49-F238E27FC236}">
                <a16:creationId xmlns:a16="http://schemas.microsoft.com/office/drawing/2014/main" id="{5842EF75-D45C-43FB-AF85-9B5AF5B0C9C4}"/>
              </a:ext>
            </a:extLst>
          </p:cNvPr>
          <p:cNvPicPr>
            <a:picLocks noChangeAspect="1"/>
          </p:cNvPicPr>
          <p:nvPr/>
        </p:nvPicPr>
        <p:blipFill rotWithShape="1">
          <a:blip r:embed="rId5">
            <a:extLst>
              <a:ext uri="{28A0092B-C50C-407E-A947-70E740481C1C}">
                <a14:useLocalDpi xmlns:a14="http://schemas.microsoft.com/office/drawing/2010/main" val="0"/>
              </a:ext>
            </a:extLst>
          </a:blip>
          <a:srcRect l="3924" r="1498" b="-3"/>
          <a:stretch/>
        </p:blipFill>
        <p:spPr>
          <a:xfrm>
            <a:off x="9225855" y="10"/>
            <a:ext cx="2966142" cy="4187119"/>
          </a:xfrm>
          <a:prstGeom prst="rect">
            <a:avLst/>
          </a:prstGeom>
        </p:spPr>
      </p:pic>
    </p:spTree>
    <p:extLst>
      <p:ext uri="{BB962C8B-B14F-4D97-AF65-F5344CB8AC3E}">
        <p14:creationId xmlns:p14="http://schemas.microsoft.com/office/powerpoint/2010/main" val="1291692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E035B-3EC9-4618-A930-826467A0C98B}"/>
              </a:ext>
            </a:extLst>
          </p:cNvPr>
          <p:cNvSpPr>
            <a:spLocks noGrp="1"/>
          </p:cNvSpPr>
          <p:nvPr>
            <p:ph type="title"/>
          </p:nvPr>
        </p:nvSpPr>
        <p:spPr/>
        <p:txBody>
          <a:bodyPr/>
          <a:lstStyle/>
          <a:p>
            <a:r>
              <a:rPr lang="en-GB" dirty="0"/>
              <a:t>Robot Strippers at CES 2018</a:t>
            </a:r>
          </a:p>
        </p:txBody>
      </p:sp>
      <p:pic>
        <p:nvPicPr>
          <p:cNvPr id="5" name="Content Placeholder 4">
            <a:extLst>
              <a:ext uri="{FF2B5EF4-FFF2-40B4-BE49-F238E27FC236}">
                <a16:creationId xmlns:a16="http://schemas.microsoft.com/office/drawing/2014/main" id="{274BFB15-C7DB-4D3A-91F6-22BA4CC6965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5900" y="1415188"/>
            <a:ext cx="9334500" cy="5250656"/>
          </a:xfrm>
        </p:spPr>
      </p:pic>
    </p:spTree>
    <p:extLst>
      <p:ext uri="{BB962C8B-B14F-4D97-AF65-F5344CB8AC3E}">
        <p14:creationId xmlns:p14="http://schemas.microsoft.com/office/powerpoint/2010/main" val="2956515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1248B-8B48-43A1-A6EA-0ECD33C409FC}"/>
              </a:ext>
            </a:extLst>
          </p:cNvPr>
          <p:cNvSpPr>
            <a:spLocks noGrp="1"/>
          </p:cNvSpPr>
          <p:nvPr>
            <p:ph type="title"/>
          </p:nvPr>
        </p:nvSpPr>
        <p:spPr/>
        <p:txBody>
          <a:bodyPr/>
          <a:lstStyle/>
          <a:p>
            <a:endParaRPr lang="en-GB"/>
          </a:p>
        </p:txBody>
      </p:sp>
      <p:pic>
        <p:nvPicPr>
          <p:cNvPr id="5" name="Content Placeholder 4" descr="A picture containing indoor, clothing, wall&#10;&#10;Description generated with high confidence">
            <a:extLst>
              <a:ext uri="{FF2B5EF4-FFF2-40B4-BE49-F238E27FC236}">
                <a16:creationId xmlns:a16="http://schemas.microsoft.com/office/drawing/2014/main" id="{9756AD6E-A962-42A1-91A9-3BC69CF1BF5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81236" y="320700"/>
            <a:ext cx="1331592" cy="3007179"/>
          </a:xfrm>
        </p:spPr>
      </p:pic>
      <p:pic>
        <p:nvPicPr>
          <p:cNvPr id="7" name="Picture 6">
            <a:extLst>
              <a:ext uri="{FF2B5EF4-FFF2-40B4-BE49-F238E27FC236}">
                <a16:creationId xmlns:a16="http://schemas.microsoft.com/office/drawing/2014/main" id="{DA2B4682-44D6-4124-8E47-3C7463534A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069" y="3145581"/>
            <a:ext cx="3870742" cy="2345904"/>
          </a:xfrm>
          <a:prstGeom prst="rect">
            <a:avLst/>
          </a:prstGeom>
        </p:spPr>
      </p:pic>
      <p:pic>
        <p:nvPicPr>
          <p:cNvPr id="9" name="Picture 8">
            <a:extLst>
              <a:ext uri="{FF2B5EF4-FFF2-40B4-BE49-F238E27FC236}">
                <a16:creationId xmlns:a16="http://schemas.microsoft.com/office/drawing/2014/main" id="{097ADABC-1B26-49DF-80C2-410045B8B8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9174" y="320700"/>
            <a:ext cx="4803802" cy="2690129"/>
          </a:xfrm>
          <a:prstGeom prst="rect">
            <a:avLst/>
          </a:prstGeom>
        </p:spPr>
      </p:pic>
      <p:pic>
        <p:nvPicPr>
          <p:cNvPr id="11" name="Picture 10" descr="A person in a suit and tie&#10;&#10;Description generated with very high confidence">
            <a:extLst>
              <a:ext uri="{FF2B5EF4-FFF2-40B4-BE49-F238E27FC236}">
                <a16:creationId xmlns:a16="http://schemas.microsoft.com/office/drawing/2014/main" id="{C68C3080-48F0-4C84-B49D-09449CB09D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3069" y="966521"/>
            <a:ext cx="3870742" cy="2037489"/>
          </a:xfrm>
          <a:prstGeom prst="rect">
            <a:avLst/>
          </a:prstGeom>
        </p:spPr>
      </p:pic>
      <p:pic>
        <p:nvPicPr>
          <p:cNvPr id="13" name="Picture 12" descr="A person standing in front of a mirror posing for the camera&#10;&#10;Description generated with very high confidence">
            <a:extLst>
              <a:ext uri="{FF2B5EF4-FFF2-40B4-BE49-F238E27FC236}">
                <a16:creationId xmlns:a16="http://schemas.microsoft.com/office/drawing/2014/main" id="{3308ADBD-6882-4B08-9E0A-CB7149665B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25849" y="3469775"/>
            <a:ext cx="4843082" cy="2522763"/>
          </a:xfrm>
          <a:prstGeom prst="rect">
            <a:avLst/>
          </a:prstGeom>
        </p:spPr>
      </p:pic>
      <p:pic>
        <p:nvPicPr>
          <p:cNvPr id="4" name="Picture 3">
            <a:extLst>
              <a:ext uri="{FF2B5EF4-FFF2-40B4-BE49-F238E27FC236}">
                <a16:creationId xmlns:a16="http://schemas.microsoft.com/office/drawing/2014/main" id="{26145189-50C9-4C3B-AB15-4698A41DBD6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78156" y="3813592"/>
            <a:ext cx="3206996" cy="2924123"/>
          </a:xfrm>
          <a:prstGeom prst="rect">
            <a:avLst/>
          </a:prstGeom>
        </p:spPr>
      </p:pic>
    </p:spTree>
    <p:extLst>
      <p:ext uri="{BB962C8B-B14F-4D97-AF65-F5344CB8AC3E}">
        <p14:creationId xmlns:p14="http://schemas.microsoft.com/office/powerpoint/2010/main" val="20805556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DA026-BA66-4104-8D85-158D72CBA2D3}"/>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D265D767-BDBB-48FC-BFD7-611F38FEC5F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6111" y="214162"/>
            <a:ext cx="10716126" cy="6429675"/>
          </a:xfrm>
        </p:spPr>
      </p:pic>
    </p:spTree>
    <p:extLst>
      <p:ext uri="{BB962C8B-B14F-4D97-AF65-F5344CB8AC3E}">
        <p14:creationId xmlns:p14="http://schemas.microsoft.com/office/powerpoint/2010/main" val="9333219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D474A-3787-46F9-BFCD-06C10BFD04A1}"/>
              </a:ext>
            </a:extLst>
          </p:cNvPr>
          <p:cNvSpPr>
            <a:spLocks noGrp="1"/>
          </p:cNvSpPr>
          <p:nvPr>
            <p:ph type="title"/>
          </p:nvPr>
        </p:nvSpPr>
        <p:spPr/>
        <p:txBody>
          <a:bodyPr/>
          <a:lstStyle/>
          <a:p>
            <a:endParaRPr lang="en-GB"/>
          </a:p>
        </p:txBody>
      </p:sp>
      <p:pic>
        <p:nvPicPr>
          <p:cNvPr id="5" name="Content Placeholder 4" descr="A screenshot of a social media post&#10;&#10;Description automatically generated">
            <a:extLst>
              <a:ext uri="{FF2B5EF4-FFF2-40B4-BE49-F238E27FC236}">
                <a16:creationId xmlns:a16="http://schemas.microsoft.com/office/drawing/2014/main" id="{AE0F44DA-185B-4270-A1D1-A915CD21812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63012"/>
          <a:stretch/>
        </p:blipFill>
        <p:spPr>
          <a:xfrm>
            <a:off x="3910922" y="118739"/>
            <a:ext cx="4370156" cy="6620522"/>
          </a:xfrm>
        </p:spPr>
      </p:pic>
    </p:spTree>
    <p:extLst>
      <p:ext uri="{BB962C8B-B14F-4D97-AF65-F5344CB8AC3E}">
        <p14:creationId xmlns:p14="http://schemas.microsoft.com/office/powerpoint/2010/main" val="24043631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0" name="Rectangle 19">
            <a:extLst>
              <a:ext uri="{FF2B5EF4-FFF2-40B4-BE49-F238E27FC236}">
                <a16:creationId xmlns:a16="http://schemas.microsoft.com/office/drawing/2014/main" id="{DDCA251B-4F28-43A9-A5FD-47101E24C8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7B3E067-68A1-4E6F-8B2A-DF0DC2803F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4"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48F0EEF-7B63-4EC4-96D4-6AFBF46B1A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1">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6" name="Rectangle 25">
            <a:extLst>
              <a:ext uri="{FF2B5EF4-FFF2-40B4-BE49-F238E27FC236}">
                <a16:creationId xmlns:a16="http://schemas.microsoft.com/office/drawing/2014/main" id="{4FB5E673-6D85-4457-A048-FD09048DCE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F258A6E-EF9F-4239-AA23-5C8D1FB47A43}"/>
              </a:ext>
            </a:extLst>
          </p:cNvPr>
          <p:cNvSpPr>
            <a:spLocks noGrp="1"/>
          </p:cNvSpPr>
          <p:nvPr>
            <p:ph type="title"/>
          </p:nvPr>
        </p:nvSpPr>
        <p:spPr>
          <a:xfrm>
            <a:off x="5214033" y="1266958"/>
            <a:ext cx="6248624" cy="4528457"/>
          </a:xfrm>
        </p:spPr>
        <p:txBody>
          <a:bodyPr vert="horz" lIns="91440" tIns="45720" rIns="91440" bIns="45720" rtlCol="0" anchor="ctr">
            <a:normAutofit/>
          </a:bodyPr>
          <a:lstStyle/>
          <a:p>
            <a:r>
              <a:rPr lang="en-US" sz="7200" b="0" i="0" kern="1200" dirty="0">
                <a:solidFill>
                  <a:schemeClr val="tx2"/>
                </a:solidFill>
                <a:latin typeface="+mj-lt"/>
                <a:ea typeface="+mj-ea"/>
                <a:cs typeface="+mj-cs"/>
              </a:rPr>
              <a:t>3. What Will Change Because of AI?</a:t>
            </a:r>
          </a:p>
        </p:txBody>
      </p:sp>
    </p:spTree>
    <p:extLst>
      <p:ext uri="{BB962C8B-B14F-4D97-AF65-F5344CB8AC3E}">
        <p14:creationId xmlns:p14="http://schemas.microsoft.com/office/powerpoint/2010/main" val="3492538008"/>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9ECDD5C-152A-4CC7-8333-0F367B3A62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7F5C92A3-369B-43F3-BDCE-E560B1B0EC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AEBE9F1A-B38D-446E-83AE-14B17CE77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915B5014-A7EC-4BA6-9C83-8840CF81DB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022C43AB-86D7-420D-8AD7-DC0A15FDD0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5E3EB826-A471-488F-9E8A-D65528A3C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DFB3CEA1-88D9-42FB-88ED-1E9807FE6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a:extLst>
              <a:ext uri="{FF2B5EF4-FFF2-40B4-BE49-F238E27FC236}">
                <a16:creationId xmlns:a16="http://schemas.microsoft.com/office/drawing/2014/main" id="{E6F0735C-C4ED-4A47-B5D2-4B88144569A9}"/>
              </a:ext>
            </a:extLst>
          </p:cNvPr>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3043360" y="643467"/>
            <a:ext cx="6105279" cy="5571066"/>
          </a:xfrm>
          <a:prstGeom prst="rect">
            <a:avLst/>
          </a:prstGeom>
        </p:spPr>
      </p:pic>
      <p:sp>
        <p:nvSpPr>
          <p:cNvPr id="24" name="Rectangle 23">
            <a:extLst>
              <a:ext uri="{FF2B5EF4-FFF2-40B4-BE49-F238E27FC236}">
                <a16:creationId xmlns:a16="http://schemas.microsoft.com/office/drawing/2014/main" id="{9A6C928E-4252-4F33-8C34-E50A12A31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856788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9ECDD5C-152A-4CC7-8333-0F367B3A62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5" name="Picture 11">
            <a:extLst>
              <a:ext uri="{FF2B5EF4-FFF2-40B4-BE49-F238E27FC236}">
                <a16:creationId xmlns:a16="http://schemas.microsoft.com/office/drawing/2014/main" id="{7F5C92A3-369B-43F3-BDCE-E560B1B0EC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AEBE9F1A-B38D-446E-83AE-14B17CE77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915B5014-A7EC-4BA6-9C83-8840CF81DB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022C43AB-86D7-420D-8AD7-DC0A15FDD0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5E3EB826-A471-488F-9E8A-D65528A3C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DFB3CEA1-88D9-42FB-88ED-1E9807FE6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A screenshot of a social media post&#10;&#10;Description automatically generated">
            <a:extLst>
              <a:ext uri="{FF2B5EF4-FFF2-40B4-BE49-F238E27FC236}">
                <a16:creationId xmlns:a16="http://schemas.microsoft.com/office/drawing/2014/main" id="{32C1FAFA-5ED9-4E46-B59C-E117AC754550}"/>
              </a:ext>
            </a:extLst>
          </p:cNvPr>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3428853" y="643467"/>
            <a:ext cx="5334294" cy="5571066"/>
          </a:xfrm>
          <a:prstGeom prst="rect">
            <a:avLst/>
          </a:prstGeom>
        </p:spPr>
      </p:pic>
      <p:sp>
        <p:nvSpPr>
          <p:cNvPr id="24" name="Rectangle 23">
            <a:extLst>
              <a:ext uri="{FF2B5EF4-FFF2-40B4-BE49-F238E27FC236}">
                <a16:creationId xmlns:a16="http://schemas.microsoft.com/office/drawing/2014/main" id="{9A6C928E-4252-4F33-8C34-E50A12A31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967629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F9768-EF40-4FC9-AA41-5EB42BEFA372}"/>
              </a:ext>
            </a:extLst>
          </p:cNvPr>
          <p:cNvSpPr>
            <a:spLocks noGrp="1"/>
          </p:cNvSpPr>
          <p:nvPr>
            <p:ph type="title"/>
          </p:nvPr>
        </p:nvSpPr>
        <p:spPr>
          <a:xfrm>
            <a:off x="735657" y="5163422"/>
            <a:ext cx="10720685" cy="936769"/>
          </a:xfrm>
        </p:spPr>
        <p:txBody>
          <a:bodyPr vert="horz" lIns="91440" tIns="45720" rIns="91440" bIns="45720" rtlCol="0" anchor="b">
            <a:normAutofit fontScale="90000"/>
          </a:bodyPr>
          <a:lstStyle/>
          <a:p>
            <a:pPr algn="ctr"/>
            <a:r>
              <a:rPr lang="en-US" cap="all" dirty="0" err="1"/>
              <a:t>Robomorphisation</a:t>
            </a:r>
            <a:r>
              <a:rPr lang="en-US" cap="all" dirty="0"/>
              <a:t>: Treating Humans Like Machines</a:t>
            </a:r>
          </a:p>
        </p:txBody>
      </p:sp>
      <p:pic>
        <p:nvPicPr>
          <p:cNvPr id="9" name="Content Placeholder 8" descr="A group of people in a room&#10;&#10;Description generated with very high confidence">
            <a:extLst>
              <a:ext uri="{FF2B5EF4-FFF2-40B4-BE49-F238E27FC236}">
                <a16:creationId xmlns:a16="http://schemas.microsoft.com/office/drawing/2014/main" id="{CF86A090-3342-4BE9-AD97-BC04FAED29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8253" y="1543446"/>
            <a:ext cx="3555130" cy="2666347"/>
          </a:xfrm>
          <a:prstGeom prst="rect">
            <a:avLst/>
          </a:prstGeom>
        </p:spPr>
      </p:pic>
      <p:pic>
        <p:nvPicPr>
          <p:cNvPr id="11" name="Picture 10" descr="A group of people in a room&#10;&#10;Description generated with high confidence">
            <a:extLst>
              <a:ext uri="{FF2B5EF4-FFF2-40B4-BE49-F238E27FC236}">
                <a16:creationId xmlns:a16="http://schemas.microsoft.com/office/drawing/2014/main" id="{C47B6982-0BD5-4D9C-AA6A-04C17CD65C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5117" y="1723498"/>
            <a:ext cx="3561766" cy="2306243"/>
          </a:xfrm>
          <a:prstGeom prst="rect">
            <a:avLst/>
          </a:prstGeom>
        </p:spPr>
      </p:pic>
      <p:pic>
        <p:nvPicPr>
          <p:cNvPr id="13" name="Picture 12" descr="A person holding a sign&#10;&#10;Description generated with high confidence">
            <a:extLst>
              <a:ext uri="{FF2B5EF4-FFF2-40B4-BE49-F238E27FC236}">
                <a16:creationId xmlns:a16="http://schemas.microsoft.com/office/drawing/2014/main" id="{C74338AA-90B4-470B-A11D-B9AC7F4A7B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8617" y="1808090"/>
            <a:ext cx="3561766" cy="2137059"/>
          </a:xfrm>
          <a:prstGeom prst="rect">
            <a:avLst/>
          </a:prstGeom>
        </p:spPr>
      </p:pic>
    </p:spTree>
    <p:extLst>
      <p:ext uri="{BB962C8B-B14F-4D97-AF65-F5344CB8AC3E}">
        <p14:creationId xmlns:p14="http://schemas.microsoft.com/office/powerpoint/2010/main" val="2274431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A picture containing object&#10;&#10;Description generated with high confidence">
            <a:extLst>
              <a:ext uri="{FF2B5EF4-FFF2-40B4-BE49-F238E27FC236}">
                <a16:creationId xmlns:a16="http://schemas.microsoft.com/office/drawing/2014/main" id="{E4E5051D-BFC4-449D-8ED0-ED11A6549E7D}"/>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t="6494" r="1" b="3482"/>
          <a:stretch/>
        </p:blipFill>
        <p:spPr>
          <a:xfrm>
            <a:off x="-1" y="-1875"/>
            <a:ext cx="12192001" cy="6859875"/>
          </a:xfrm>
          <a:prstGeom prst="rect">
            <a:avLst/>
          </a:prstGeom>
          <a:blipFill dpi="0" rotWithShape="1">
            <a:blip r:embed="rId4">
              <a:alphaModFix amt="18000"/>
            </a:blip>
            <a:srcRect/>
            <a:tile tx="0" ty="0" sx="100000" sy="100000" flip="none" algn="tl"/>
          </a:blipFill>
        </p:spPr>
      </p:pic>
      <p:sp>
        <p:nvSpPr>
          <p:cNvPr id="3" name="Content Placeholder 2">
            <a:extLst>
              <a:ext uri="{FF2B5EF4-FFF2-40B4-BE49-F238E27FC236}">
                <a16:creationId xmlns:a16="http://schemas.microsoft.com/office/drawing/2014/main" id="{E0DD416C-FE75-4FF6-9252-D602CA91FB91}"/>
              </a:ext>
            </a:extLst>
          </p:cNvPr>
          <p:cNvSpPr>
            <a:spLocks noGrp="1"/>
          </p:cNvSpPr>
          <p:nvPr>
            <p:ph idx="1"/>
          </p:nvPr>
        </p:nvSpPr>
        <p:spPr>
          <a:xfrm>
            <a:off x="433137" y="336885"/>
            <a:ext cx="11280767" cy="6034886"/>
          </a:xfrm>
        </p:spPr>
        <p:txBody>
          <a:bodyPr>
            <a:normAutofit fontScale="92500" lnSpcReduction="10000"/>
          </a:bodyPr>
          <a:lstStyle/>
          <a:p>
            <a:pPr marL="0" indent="0">
              <a:buNone/>
            </a:pPr>
            <a:r>
              <a:rPr lang="en-US" sz="3200" dirty="0"/>
              <a:t>“When Manish Bhatia began working on Amazon Mechanical Turk as a side gig in 2010, he was surprised to find himself completely fascinated by the work. Contrary to frequent coverage depicting the piece-work platform as a digital sweatshop offering low-skill tasks, he thought the microtasks were intellectually stimulating. </a:t>
            </a:r>
            <a:r>
              <a:rPr lang="en-US" sz="3200" dirty="0">
                <a:solidFill>
                  <a:srgbClr val="FF0000"/>
                </a:solidFill>
              </a:rPr>
              <a:t>Many involved training machine-learning algorithms to do things like make purchasing recommendations based on past behavior or categorize content by genre; Bhatia enjoyed thinking of himself as the “AI behind the AI”</a:t>
            </a:r>
            <a:r>
              <a:rPr lang="en-US" sz="3200" dirty="0"/>
              <a:t> and knowing that he was doing something to shape the future. The only problem was that </a:t>
            </a:r>
            <a:r>
              <a:rPr lang="en-US" sz="3200" dirty="0">
                <a:solidFill>
                  <a:srgbClr val="FF0000"/>
                </a:solidFill>
              </a:rPr>
              <a:t>he wasn’t getting paid</a:t>
            </a:r>
            <a:r>
              <a:rPr lang="en-US" sz="3200" dirty="0"/>
              <a:t>.” </a:t>
            </a:r>
          </a:p>
          <a:p>
            <a:pPr marL="0" indent="0">
              <a:buNone/>
            </a:pPr>
            <a:r>
              <a:rPr lang="en-US" sz="3200" dirty="0"/>
              <a:t>							WIRED, 23</a:t>
            </a:r>
            <a:r>
              <a:rPr lang="en-US" sz="3200" baseline="30000" dirty="0"/>
              <a:t>rd</a:t>
            </a:r>
            <a:r>
              <a:rPr lang="en-US" sz="3200" dirty="0"/>
              <a:t> August 2017</a:t>
            </a:r>
            <a:endParaRPr lang="en-GB" sz="3200" dirty="0"/>
          </a:p>
        </p:txBody>
      </p:sp>
    </p:spTree>
    <p:extLst>
      <p:ext uri="{BB962C8B-B14F-4D97-AF65-F5344CB8AC3E}">
        <p14:creationId xmlns:p14="http://schemas.microsoft.com/office/powerpoint/2010/main" val="26988356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5B111-A164-4EEA-A037-5C22E58ED857}"/>
              </a:ext>
            </a:extLst>
          </p:cNvPr>
          <p:cNvSpPr>
            <a:spLocks noGrp="1"/>
          </p:cNvSpPr>
          <p:nvPr>
            <p:ph type="title"/>
          </p:nvPr>
        </p:nvSpPr>
        <p:spPr>
          <a:xfrm>
            <a:off x="752858" y="4736961"/>
            <a:ext cx="10720685" cy="936769"/>
          </a:xfrm>
        </p:spPr>
        <p:txBody>
          <a:bodyPr vert="horz" lIns="91440" tIns="45720" rIns="91440" bIns="45720" rtlCol="0" anchor="b">
            <a:normAutofit/>
          </a:bodyPr>
          <a:lstStyle/>
          <a:p>
            <a:pPr algn="ctr"/>
            <a:r>
              <a:rPr lang="en-US" sz="4800" cap="all"/>
              <a:t>Retrofitting the Human</a:t>
            </a:r>
          </a:p>
        </p:txBody>
      </p:sp>
      <p:sp>
        <p:nvSpPr>
          <p:cNvPr id="3" name="Content Placeholder 2">
            <a:extLst>
              <a:ext uri="{FF2B5EF4-FFF2-40B4-BE49-F238E27FC236}">
                <a16:creationId xmlns:a16="http://schemas.microsoft.com/office/drawing/2014/main" id="{85D50BC6-EC3B-42F1-84E8-D17879A91F2B}"/>
              </a:ext>
            </a:extLst>
          </p:cNvPr>
          <p:cNvSpPr>
            <a:spLocks noGrp="1"/>
          </p:cNvSpPr>
          <p:nvPr>
            <p:ph idx="1"/>
          </p:nvPr>
        </p:nvSpPr>
        <p:spPr>
          <a:xfrm>
            <a:off x="752857" y="5673730"/>
            <a:ext cx="10731565" cy="509351"/>
          </a:xfrm>
        </p:spPr>
        <p:txBody>
          <a:bodyPr vert="horz" lIns="91440" tIns="45720" rIns="91440" bIns="45720" rtlCol="0">
            <a:normAutofit/>
          </a:bodyPr>
          <a:lstStyle/>
          <a:p>
            <a:pPr marL="0" indent="0" algn="ctr">
              <a:lnSpc>
                <a:spcPct val="112000"/>
              </a:lnSpc>
              <a:spcBef>
                <a:spcPts val="0"/>
              </a:spcBef>
              <a:spcAft>
                <a:spcPts val="600"/>
              </a:spcAft>
              <a:buNone/>
            </a:pPr>
            <a:r>
              <a:rPr lang="en-US"/>
              <a:t>Behaving to suit the system/machine/AI rather than the other way around</a:t>
            </a:r>
          </a:p>
        </p:txBody>
      </p:sp>
      <p:pic>
        <p:nvPicPr>
          <p:cNvPr id="7" name="Picture 6">
            <a:extLst>
              <a:ext uri="{FF2B5EF4-FFF2-40B4-BE49-F238E27FC236}">
                <a16:creationId xmlns:a16="http://schemas.microsoft.com/office/drawing/2014/main" id="{1B4DBB8C-7131-4D05-82D6-ACBED6B8D2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785" y="571500"/>
            <a:ext cx="2413432" cy="3615629"/>
          </a:xfrm>
          <a:prstGeom prst="rect">
            <a:avLst/>
          </a:prstGeom>
        </p:spPr>
      </p:pic>
      <p:pic>
        <p:nvPicPr>
          <p:cNvPr id="9" name="Picture 8" descr="A person sitting at a table&#10;&#10;Description generated with high confidence">
            <a:extLst>
              <a:ext uri="{FF2B5EF4-FFF2-40B4-BE49-F238E27FC236}">
                <a16:creationId xmlns:a16="http://schemas.microsoft.com/office/drawing/2014/main" id="{9191C0BB-01F9-4B82-A39D-EEC8A193DB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0275" y="571500"/>
            <a:ext cx="2964815" cy="3615629"/>
          </a:xfrm>
          <a:prstGeom prst="rect">
            <a:avLst/>
          </a:prstGeom>
        </p:spPr>
      </p:pic>
      <p:pic>
        <p:nvPicPr>
          <p:cNvPr id="5" name="Picture 4" descr="A group of people standing in a room&#10;&#10;Description generated with very high confidence">
            <a:extLst>
              <a:ext uri="{FF2B5EF4-FFF2-40B4-BE49-F238E27FC236}">
                <a16:creationId xmlns:a16="http://schemas.microsoft.com/office/drawing/2014/main" id="{D354389A-AB95-48BF-8701-3428F46030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5300" y="1208384"/>
            <a:ext cx="3561766" cy="2341861"/>
          </a:xfrm>
          <a:prstGeom prst="rect">
            <a:avLst/>
          </a:prstGeom>
        </p:spPr>
      </p:pic>
    </p:spTree>
    <p:extLst>
      <p:ext uri="{BB962C8B-B14F-4D97-AF65-F5344CB8AC3E}">
        <p14:creationId xmlns:p14="http://schemas.microsoft.com/office/powerpoint/2010/main" val="8193278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8AD54-8A83-47BE-8BCC-489A8692F4C3}"/>
              </a:ext>
            </a:extLst>
          </p:cNvPr>
          <p:cNvSpPr>
            <a:spLocks noGrp="1"/>
          </p:cNvSpPr>
          <p:nvPr>
            <p:ph type="title"/>
          </p:nvPr>
        </p:nvSpPr>
        <p:spPr>
          <a:xfrm>
            <a:off x="646112" y="452718"/>
            <a:ext cx="4165580" cy="1400530"/>
          </a:xfrm>
        </p:spPr>
        <p:txBody>
          <a:bodyPr>
            <a:normAutofit/>
          </a:bodyPr>
          <a:lstStyle/>
          <a:p>
            <a:pPr>
              <a:lnSpc>
                <a:spcPct val="90000"/>
              </a:lnSpc>
            </a:pPr>
            <a:r>
              <a:rPr lang="en-GB" sz="2900" dirty="0"/>
              <a:t>THE FUTURE OF WORK</a:t>
            </a:r>
          </a:p>
        </p:txBody>
      </p:sp>
      <p:sp>
        <p:nvSpPr>
          <p:cNvPr id="15" name="Freeform: Shape 14">
            <a:extLst>
              <a:ext uri="{FF2B5EF4-FFF2-40B4-BE49-F238E27FC236}">
                <a16:creationId xmlns:a16="http://schemas.microsoft.com/office/drawing/2014/main" id="{7DAA46B9-B7E8-4487-B28E-C63A6EB7AA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7191 h 6985200"/>
              <a:gd name="connsiteX6" fmla="*/ 1 w 6858001"/>
              <a:gd name="connsiteY6" fmla="*/ 887191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7191"/>
                </a:lnTo>
                <a:lnTo>
                  <a:pt x="1" y="887191"/>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solidFill>
            <a:srgbClr val="FFFFFF"/>
          </a:solidFill>
          <a:ln>
            <a:noFill/>
          </a:ln>
        </p:spPr>
      </p:sp>
      <p:sp>
        <p:nvSpPr>
          <p:cNvPr id="17" name="Freeform 23">
            <a:extLst>
              <a:ext uri="{FF2B5EF4-FFF2-40B4-BE49-F238E27FC236}">
                <a16:creationId xmlns:a16="http://schemas.microsoft.com/office/drawing/2014/main" id="{C866818C-1E5F-475A-B310-3C06B555F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8" name="Content Placeholder 4" descr="A picture containing indoor, cake, train&#10;&#10;Description automatically generated">
            <a:extLst>
              <a:ext uri="{FF2B5EF4-FFF2-40B4-BE49-F238E27FC236}">
                <a16:creationId xmlns:a16="http://schemas.microsoft.com/office/drawing/2014/main" id="{BD744218-4931-491F-BDA1-5B2A63F2D5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8220" y="1428293"/>
            <a:ext cx="5449471" cy="2265141"/>
          </a:xfrm>
          <a:prstGeom prst="rect">
            <a:avLst/>
          </a:prstGeom>
          <a:effectLst/>
        </p:spPr>
      </p:pic>
      <p:sp>
        <p:nvSpPr>
          <p:cNvPr id="19" name="Rectangle 18">
            <a:extLst>
              <a:ext uri="{FF2B5EF4-FFF2-40B4-BE49-F238E27FC236}">
                <a16:creationId xmlns:a16="http://schemas.microsoft.com/office/drawing/2014/main" id="{D12AFDE8-E1ED-4A49-B8B3-4953F4B8A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 name="Content Placeholder 9">
            <a:extLst>
              <a:ext uri="{FF2B5EF4-FFF2-40B4-BE49-F238E27FC236}">
                <a16:creationId xmlns:a16="http://schemas.microsoft.com/office/drawing/2014/main" id="{64A63642-F599-4B7A-A3C2-BB905D9336E7}"/>
              </a:ext>
            </a:extLst>
          </p:cNvPr>
          <p:cNvSpPr>
            <a:spLocks noGrp="1"/>
          </p:cNvSpPr>
          <p:nvPr>
            <p:ph idx="1"/>
          </p:nvPr>
        </p:nvSpPr>
        <p:spPr>
          <a:xfrm>
            <a:off x="646113" y="2052918"/>
            <a:ext cx="4165146" cy="4195481"/>
          </a:xfrm>
        </p:spPr>
        <p:txBody>
          <a:bodyPr>
            <a:normAutofit fontScale="85000" lnSpcReduction="10000"/>
          </a:bodyPr>
          <a:lstStyle/>
          <a:p>
            <a:r>
              <a:rPr lang="en-US" sz="2800" dirty="0"/>
              <a:t>How is the post-work future imagined?</a:t>
            </a:r>
          </a:p>
          <a:p>
            <a:r>
              <a:rPr lang="en-US" sz="2800" dirty="0"/>
              <a:t>The dangers of EASE vs OBSOLESCENCE </a:t>
            </a:r>
          </a:p>
          <a:p>
            <a:r>
              <a:rPr lang="en-US" sz="2800" dirty="0"/>
              <a:t>Or… the danger of EASE AND OBSOLESCENCE </a:t>
            </a:r>
          </a:p>
          <a:p>
            <a:r>
              <a:rPr lang="en-US" sz="2800" dirty="0"/>
              <a:t>Star Trek Luxury Space Communism or Wall-E?</a:t>
            </a:r>
          </a:p>
          <a:p>
            <a:r>
              <a:rPr lang="en-GB" sz="2800" dirty="0"/>
              <a:t>What is a human being for?</a:t>
            </a:r>
            <a:endParaRPr lang="en-US" sz="2800" dirty="0"/>
          </a:p>
          <a:p>
            <a:endParaRPr lang="en-US" dirty="0"/>
          </a:p>
        </p:txBody>
      </p:sp>
      <p:pic>
        <p:nvPicPr>
          <p:cNvPr id="6" name="Picture 5" descr="A black and white photo of a person&#10;&#10;Description generated with very high confidence">
            <a:extLst>
              <a:ext uri="{FF2B5EF4-FFF2-40B4-BE49-F238E27FC236}">
                <a16:creationId xmlns:a16="http://schemas.microsoft.com/office/drawing/2014/main" id="{F584825E-903B-424B-A98B-6DBDCA7B83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5779" y="3978727"/>
            <a:ext cx="4046731" cy="2721427"/>
          </a:xfrm>
          <a:prstGeom prst="rect">
            <a:avLst/>
          </a:prstGeom>
          <a:effectLst/>
        </p:spPr>
      </p:pic>
    </p:spTree>
    <p:extLst>
      <p:ext uri="{BB962C8B-B14F-4D97-AF65-F5344CB8AC3E}">
        <p14:creationId xmlns:p14="http://schemas.microsoft.com/office/powerpoint/2010/main" val="2524345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pic>
        <p:nvPicPr>
          <p:cNvPr id="8" name="Content Placeholder 4">
            <a:extLst>
              <a:ext uri="{FF2B5EF4-FFF2-40B4-BE49-F238E27FC236}">
                <a16:creationId xmlns:a16="http://schemas.microsoft.com/office/drawing/2014/main" id="{EFC1165C-668F-4E4B-AD1F-C41DDFD132C6}"/>
              </a:ext>
            </a:extLst>
          </p:cNvPr>
          <p:cNvPicPr>
            <a:picLocks noChangeAspect="1"/>
          </p:cNvPicPr>
          <p:nvPr/>
        </p:nvPicPr>
        <p:blipFill rotWithShape="1">
          <a:blip r:embed="rId3">
            <a:extLst>
              <a:ext uri="{28A0092B-C50C-407E-A947-70E740481C1C}">
                <a14:useLocalDpi xmlns:a14="http://schemas.microsoft.com/office/drawing/2010/main" val="0"/>
              </a:ext>
            </a:extLst>
          </a:blip>
          <a:srcRect l="3976" r="212"/>
          <a:stretch/>
        </p:blipFill>
        <p:spPr>
          <a:xfrm>
            <a:off x="-2" y="10"/>
            <a:ext cx="6094407" cy="6857990"/>
          </a:xfrm>
          <a:prstGeom prst="rect">
            <a:avLst/>
          </a:prstGeom>
        </p:spPr>
      </p:pic>
      <p:sp>
        <p:nvSpPr>
          <p:cNvPr id="10" name="Content Placeholder 9">
            <a:extLst>
              <a:ext uri="{FF2B5EF4-FFF2-40B4-BE49-F238E27FC236}">
                <a16:creationId xmlns:a16="http://schemas.microsoft.com/office/drawing/2014/main" id="{2ECE278E-2E5D-42B1-A478-6B3099C74427}"/>
              </a:ext>
            </a:extLst>
          </p:cNvPr>
          <p:cNvSpPr>
            <a:spLocks noGrp="1"/>
          </p:cNvSpPr>
          <p:nvPr>
            <p:ph idx="1"/>
          </p:nvPr>
        </p:nvSpPr>
        <p:spPr>
          <a:xfrm>
            <a:off x="6742108" y="462456"/>
            <a:ext cx="4903354" cy="5785944"/>
          </a:xfrm>
        </p:spPr>
        <p:txBody>
          <a:bodyPr>
            <a:normAutofit fontScale="92500"/>
          </a:bodyPr>
          <a:lstStyle/>
          <a:p>
            <a:pPr marL="0" indent="0">
              <a:lnSpc>
                <a:spcPct val="90000"/>
              </a:lnSpc>
              <a:buNone/>
            </a:pPr>
            <a:r>
              <a:rPr lang="en-US" sz="2400" dirty="0"/>
              <a:t>“What people don’t realize is that we are on the verge of a paradigmatic shift in thinking on par with the Copernican Revolution,” says Dr. Angel </a:t>
            </a:r>
            <a:r>
              <a:rPr lang="en-US" sz="2400" dirty="0" err="1"/>
              <a:t>Iscovich</a:t>
            </a:r>
            <a:r>
              <a:rPr lang="en-US" sz="2400" dirty="0"/>
              <a:t>. “The way we make our most personal decisions—from our partners, to our health choices, to yes, </a:t>
            </a:r>
            <a:r>
              <a:rPr lang="en-US" sz="2400" i="1" dirty="0"/>
              <a:t>even our daily routines</a:t>
            </a:r>
            <a:r>
              <a:rPr lang="en-US" sz="2400" dirty="0"/>
              <a:t>— is going to transform due to the falling cost of data storage and rising computing power.”</a:t>
            </a:r>
          </a:p>
          <a:p>
            <a:pPr marL="0" indent="0">
              <a:lnSpc>
                <a:spcPct val="90000"/>
              </a:lnSpc>
              <a:buNone/>
            </a:pPr>
            <a:r>
              <a:rPr lang="en-US" sz="2400" dirty="0"/>
              <a:t>[…] </a:t>
            </a:r>
          </a:p>
          <a:p>
            <a:pPr marL="0" indent="0">
              <a:lnSpc>
                <a:spcPct val="90000"/>
              </a:lnSpc>
              <a:buNone/>
            </a:pPr>
            <a:r>
              <a:rPr lang="en-US" sz="2400" dirty="0"/>
              <a:t>According to him, in the future, AI will advise us how to structure our days for the most fulfilling life. </a:t>
            </a:r>
            <a:r>
              <a:rPr lang="en-US" sz="2400" i="1" dirty="0"/>
              <a:t>It will literally tell us what to do for optimal living</a:t>
            </a:r>
            <a:r>
              <a:rPr lang="en-US" sz="2400" dirty="0"/>
              <a:t>.</a:t>
            </a:r>
          </a:p>
          <a:p>
            <a:pPr>
              <a:lnSpc>
                <a:spcPct val="90000"/>
              </a:lnSpc>
            </a:pPr>
            <a:endParaRPr lang="en-US" sz="1400" dirty="0"/>
          </a:p>
        </p:txBody>
      </p:sp>
    </p:spTree>
    <p:extLst>
      <p:ext uri="{BB962C8B-B14F-4D97-AF65-F5344CB8AC3E}">
        <p14:creationId xmlns:p14="http://schemas.microsoft.com/office/powerpoint/2010/main" val="780708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0" name="Rectangle 19">
            <a:extLst>
              <a:ext uri="{FF2B5EF4-FFF2-40B4-BE49-F238E27FC236}">
                <a16:creationId xmlns:a16="http://schemas.microsoft.com/office/drawing/2014/main" id="{DDCA251B-4F28-43A9-A5FD-47101E24C8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7B3E067-68A1-4E6F-8B2A-DF0DC2803F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4"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48F0EEF-7B63-4EC4-96D4-6AFBF46B1A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1">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6" name="Rectangle 25">
            <a:extLst>
              <a:ext uri="{FF2B5EF4-FFF2-40B4-BE49-F238E27FC236}">
                <a16:creationId xmlns:a16="http://schemas.microsoft.com/office/drawing/2014/main" id="{4FB5E673-6D85-4457-A048-FD09048DCE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9E1CFC7-2173-48B7-9B45-1ED78DA6896E}"/>
              </a:ext>
            </a:extLst>
          </p:cNvPr>
          <p:cNvSpPr>
            <a:spLocks noGrp="1"/>
          </p:cNvSpPr>
          <p:nvPr>
            <p:ph type="title"/>
          </p:nvPr>
        </p:nvSpPr>
        <p:spPr>
          <a:xfrm>
            <a:off x="5214033" y="1266958"/>
            <a:ext cx="6248624" cy="4528457"/>
          </a:xfrm>
        </p:spPr>
        <p:txBody>
          <a:bodyPr vert="horz" lIns="91440" tIns="45720" rIns="91440" bIns="45720" rtlCol="0" anchor="ctr">
            <a:normAutofit/>
          </a:bodyPr>
          <a:lstStyle/>
          <a:p>
            <a:r>
              <a:rPr lang="en-US" sz="7200" b="0" i="0" kern="1200" dirty="0">
                <a:solidFill>
                  <a:schemeClr val="tx2"/>
                </a:solidFill>
                <a:latin typeface="+mj-lt"/>
                <a:ea typeface="+mj-ea"/>
                <a:cs typeface="+mj-cs"/>
              </a:rPr>
              <a:t>4. Will the robots kill us all?</a:t>
            </a:r>
            <a:br>
              <a:rPr lang="en-US" sz="7200" b="0" i="0" kern="1200" dirty="0">
                <a:solidFill>
                  <a:schemeClr val="tx2"/>
                </a:solidFill>
                <a:latin typeface="+mj-lt"/>
                <a:ea typeface="+mj-ea"/>
                <a:cs typeface="+mj-cs"/>
              </a:rPr>
            </a:br>
            <a:r>
              <a:rPr lang="en-US" sz="7200" b="0" i="0" kern="1200" dirty="0">
                <a:solidFill>
                  <a:schemeClr val="tx2"/>
                </a:solidFill>
                <a:latin typeface="+mj-lt"/>
                <a:ea typeface="+mj-ea"/>
                <a:cs typeface="+mj-cs"/>
              </a:rPr>
              <a:t> </a:t>
            </a:r>
          </a:p>
        </p:txBody>
      </p:sp>
    </p:spTree>
    <p:extLst>
      <p:ext uri="{BB962C8B-B14F-4D97-AF65-F5344CB8AC3E}">
        <p14:creationId xmlns:p14="http://schemas.microsoft.com/office/powerpoint/2010/main" val="3990479197"/>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0BDA80-627C-422A-AFFD-B7F1DC0F77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3313" cy="6858000"/>
          </a:xfrm>
          <a:prstGeom prst="rect">
            <a:avLst/>
          </a:prstGeom>
          <a:solidFill>
            <a:schemeClr val="accent1"/>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E9E1CFC7-2173-48B7-9B45-1ED78DA6896E}"/>
              </a:ext>
            </a:extLst>
          </p:cNvPr>
          <p:cNvSpPr>
            <a:spLocks noGrp="1"/>
          </p:cNvSpPr>
          <p:nvPr>
            <p:ph type="title"/>
          </p:nvPr>
        </p:nvSpPr>
        <p:spPr>
          <a:xfrm>
            <a:off x="646111" y="690879"/>
            <a:ext cx="3682049" cy="5557519"/>
          </a:xfrm>
        </p:spPr>
        <p:txBody>
          <a:bodyPr anchor="ctr">
            <a:normAutofit/>
          </a:bodyPr>
          <a:lstStyle/>
          <a:p>
            <a:pPr algn="r"/>
            <a:br>
              <a:rPr lang="en-GB" dirty="0">
                <a:solidFill>
                  <a:srgbClr val="FFFFFF"/>
                </a:solidFill>
              </a:rPr>
            </a:br>
            <a:r>
              <a:rPr lang="en-GB" dirty="0">
                <a:solidFill>
                  <a:srgbClr val="FFFFFF"/>
                </a:solidFill>
              </a:rPr>
              <a:t> </a:t>
            </a:r>
          </a:p>
        </p:txBody>
      </p:sp>
      <p:sp>
        <p:nvSpPr>
          <p:cNvPr id="3" name="Content Placeholder 2">
            <a:extLst>
              <a:ext uri="{FF2B5EF4-FFF2-40B4-BE49-F238E27FC236}">
                <a16:creationId xmlns:a16="http://schemas.microsoft.com/office/drawing/2014/main" id="{F203F2A0-F0AC-4C26-BDC9-BD649E40582D}"/>
              </a:ext>
            </a:extLst>
          </p:cNvPr>
          <p:cNvSpPr>
            <a:spLocks noGrp="1"/>
          </p:cNvSpPr>
          <p:nvPr>
            <p:ph idx="1"/>
          </p:nvPr>
        </p:nvSpPr>
        <p:spPr>
          <a:xfrm>
            <a:off x="5101999" y="690880"/>
            <a:ext cx="4947854" cy="5557519"/>
          </a:xfrm>
        </p:spPr>
        <p:txBody>
          <a:bodyPr anchor="ctr">
            <a:normAutofit/>
          </a:bodyPr>
          <a:lstStyle/>
          <a:p>
            <a:pPr marL="0" indent="0">
              <a:buNone/>
            </a:pPr>
            <a:r>
              <a:rPr lang="en-GB" dirty="0"/>
              <a:t>No.</a:t>
            </a:r>
          </a:p>
        </p:txBody>
      </p:sp>
    </p:spTree>
    <p:extLst>
      <p:ext uri="{BB962C8B-B14F-4D97-AF65-F5344CB8AC3E}">
        <p14:creationId xmlns:p14="http://schemas.microsoft.com/office/powerpoint/2010/main" val="2526365502"/>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0BDA80-627C-422A-AFFD-B7F1DC0F77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3313" cy="6858000"/>
          </a:xfrm>
          <a:prstGeom prst="rect">
            <a:avLst/>
          </a:prstGeom>
          <a:solidFill>
            <a:schemeClr val="accent1"/>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E9E1CFC7-2173-48B7-9B45-1ED78DA6896E}"/>
              </a:ext>
            </a:extLst>
          </p:cNvPr>
          <p:cNvSpPr>
            <a:spLocks noGrp="1"/>
          </p:cNvSpPr>
          <p:nvPr>
            <p:ph type="title"/>
          </p:nvPr>
        </p:nvSpPr>
        <p:spPr>
          <a:xfrm>
            <a:off x="646111" y="690879"/>
            <a:ext cx="3682049" cy="5557519"/>
          </a:xfrm>
        </p:spPr>
        <p:txBody>
          <a:bodyPr anchor="ctr">
            <a:normAutofit/>
          </a:bodyPr>
          <a:lstStyle/>
          <a:p>
            <a:pPr algn="r"/>
            <a:r>
              <a:rPr lang="en-GB">
                <a:solidFill>
                  <a:srgbClr val="FFFFFF"/>
                </a:solidFill>
              </a:rPr>
              <a:t>4. Will the robots kill us all?</a:t>
            </a:r>
            <a:br>
              <a:rPr lang="en-GB">
                <a:solidFill>
                  <a:srgbClr val="FFFFFF"/>
                </a:solidFill>
              </a:rPr>
            </a:br>
            <a:r>
              <a:rPr lang="en-GB">
                <a:solidFill>
                  <a:srgbClr val="FFFFFF"/>
                </a:solidFill>
              </a:rPr>
              <a:t> </a:t>
            </a:r>
          </a:p>
        </p:txBody>
      </p:sp>
      <p:sp>
        <p:nvSpPr>
          <p:cNvPr id="3" name="Content Placeholder 2">
            <a:extLst>
              <a:ext uri="{FF2B5EF4-FFF2-40B4-BE49-F238E27FC236}">
                <a16:creationId xmlns:a16="http://schemas.microsoft.com/office/drawing/2014/main" id="{F203F2A0-F0AC-4C26-BDC9-BD649E40582D}"/>
              </a:ext>
            </a:extLst>
          </p:cNvPr>
          <p:cNvSpPr>
            <a:spLocks noGrp="1"/>
          </p:cNvSpPr>
          <p:nvPr>
            <p:ph idx="1"/>
          </p:nvPr>
        </p:nvSpPr>
        <p:spPr>
          <a:xfrm>
            <a:off x="5101999" y="690880"/>
            <a:ext cx="4947854" cy="5557519"/>
          </a:xfrm>
        </p:spPr>
        <p:txBody>
          <a:bodyPr anchor="ctr">
            <a:normAutofit/>
          </a:bodyPr>
          <a:lstStyle/>
          <a:p>
            <a:pPr marL="0" indent="0">
              <a:buNone/>
            </a:pPr>
            <a:r>
              <a:rPr lang="en-GB" dirty="0"/>
              <a:t>No.</a:t>
            </a:r>
          </a:p>
          <a:p>
            <a:pPr marL="0" indent="0">
              <a:buNone/>
            </a:pPr>
            <a:r>
              <a:rPr lang="en-GB" dirty="0"/>
              <a:t>But…</a:t>
            </a:r>
          </a:p>
        </p:txBody>
      </p:sp>
    </p:spTree>
    <p:extLst>
      <p:ext uri="{BB962C8B-B14F-4D97-AF65-F5344CB8AC3E}">
        <p14:creationId xmlns:p14="http://schemas.microsoft.com/office/powerpoint/2010/main" val="355657025"/>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0BDA80-627C-422A-AFFD-B7F1DC0F77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3313" cy="6858000"/>
          </a:xfrm>
          <a:prstGeom prst="rect">
            <a:avLst/>
          </a:prstGeom>
          <a:solidFill>
            <a:schemeClr val="accent1"/>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E9E1CFC7-2173-48B7-9B45-1ED78DA6896E}"/>
              </a:ext>
            </a:extLst>
          </p:cNvPr>
          <p:cNvSpPr>
            <a:spLocks noGrp="1"/>
          </p:cNvSpPr>
          <p:nvPr>
            <p:ph type="title"/>
          </p:nvPr>
        </p:nvSpPr>
        <p:spPr>
          <a:xfrm>
            <a:off x="646111" y="690879"/>
            <a:ext cx="3682049" cy="5557519"/>
          </a:xfrm>
        </p:spPr>
        <p:txBody>
          <a:bodyPr anchor="ctr">
            <a:normAutofit/>
          </a:bodyPr>
          <a:lstStyle/>
          <a:p>
            <a:pPr algn="r"/>
            <a:r>
              <a:rPr lang="en-GB">
                <a:solidFill>
                  <a:srgbClr val="FFFFFF"/>
                </a:solidFill>
              </a:rPr>
              <a:t>4. Will the robots kill us all?</a:t>
            </a:r>
            <a:br>
              <a:rPr lang="en-GB">
                <a:solidFill>
                  <a:srgbClr val="FFFFFF"/>
                </a:solidFill>
              </a:rPr>
            </a:br>
            <a:r>
              <a:rPr lang="en-GB">
                <a:solidFill>
                  <a:srgbClr val="FFFFFF"/>
                </a:solidFill>
              </a:rPr>
              <a:t> </a:t>
            </a:r>
          </a:p>
        </p:txBody>
      </p:sp>
      <p:sp>
        <p:nvSpPr>
          <p:cNvPr id="3" name="Content Placeholder 2">
            <a:extLst>
              <a:ext uri="{FF2B5EF4-FFF2-40B4-BE49-F238E27FC236}">
                <a16:creationId xmlns:a16="http://schemas.microsoft.com/office/drawing/2014/main" id="{F203F2A0-F0AC-4C26-BDC9-BD649E40582D}"/>
              </a:ext>
            </a:extLst>
          </p:cNvPr>
          <p:cNvSpPr>
            <a:spLocks noGrp="1"/>
          </p:cNvSpPr>
          <p:nvPr>
            <p:ph idx="1"/>
          </p:nvPr>
        </p:nvSpPr>
        <p:spPr>
          <a:xfrm>
            <a:off x="5101999" y="690880"/>
            <a:ext cx="4947854" cy="5557519"/>
          </a:xfrm>
        </p:spPr>
        <p:txBody>
          <a:bodyPr anchor="ctr">
            <a:normAutofit/>
          </a:bodyPr>
          <a:lstStyle/>
          <a:p>
            <a:pPr marL="0" indent="0">
              <a:buNone/>
            </a:pPr>
            <a:r>
              <a:rPr lang="en-GB" dirty="0"/>
              <a:t>No.</a:t>
            </a:r>
          </a:p>
          <a:p>
            <a:pPr marL="0" indent="0">
              <a:buNone/>
            </a:pPr>
            <a:r>
              <a:rPr lang="en-GB" dirty="0"/>
              <a:t>But…</a:t>
            </a:r>
          </a:p>
          <a:p>
            <a:pPr marL="0" indent="0">
              <a:buNone/>
            </a:pPr>
            <a:r>
              <a:rPr lang="en-GB" dirty="0"/>
              <a:t>Humans intentionally or unintentionally using robots/AI to reinforce and perpetuate inequality </a:t>
            </a:r>
            <a:r>
              <a:rPr lang="en-GB" i="1" dirty="0"/>
              <a:t>might</a:t>
            </a:r>
            <a:r>
              <a:rPr lang="en-GB" dirty="0"/>
              <a:t>…</a:t>
            </a:r>
          </a:p>
        </p:txBody>
      </p:sp>
    </p:spTree>
    <p:extLst>
      <p:ext uri="{BB962C8B-B14F-4D97-AF65-F5344CB8AC3E}">
        <p14:creationId xmlns:p14="http://schemas.microsoft.com/office/powerpoint/2010/main" val="25426254"/>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6932" y="0"/>
            <a:ext cx="12645864" cy="7113299"/>
          </a:xfrm>
        </p:spPr>
      </p:pic>
    </p:spTree>
    <p:extLst>
      <p:ext uri="{BB962C8B-B14F-4D97-AF65-F5344CB8AC3E}">
        <p14:creationId xmlns:p14="http://schemas.microsoft.com/office/powerpoint/2010/main" val="27420580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rgbClr val="4C5D8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000" y="-2029164"/>
            <a:ext cx="9144000" cy="8892480"/>
          </a:xfrm>
        </p:spPr>
      </p:pic>
    </p:spTree>
    <p:extLst>
      <p:ext uri="{BB962C8B-B14F-4D97-AF65-F5344CB8AC3E}">
        <p14:creationId xmlns:p14="http://schemas.microsoft.com/office/powerpoint/2010/main" val="818188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296"/>
          <a:stretch/>
        </p:blipFill>
        <p:spPr>
          <a:xfrm>
            <a:off x="5295011" y="685800"/>
            <a:ext cx="3131034" cy="4799292"/>
          </a:xfrm>
          <a:prstGeom prst="rect">
            <a:avLst/>
          </a:prstGeom>
          <a:effectLst>
            <a:outerShdw blurRad="50800" dist="38100" dir="2700000" algn="tl" rotWithShape="0">
              <a:prstClr val="black">
                <a:alpha val="40000"/>
              </a:prstClr>
            </a:outerShdw>
          </a:effectLst>
        </p:spPr>
      </p:pic>
      <p:sp>
        <p:nvSpPr>
          <p:cNvPr id="2" name="Title 1"/>
          <p:cNvSpPr>
            <a:spLocks noGrp="1"/>
          </p:cNvSpPr>
          <p:nvPr>
            <p:ph type="title"/>
          </p:nvPr>
        </p:nvSpPr>
        <p:spPr/>
        <p:txBody>
          <a:bodyPr/>
          <a:lstStyle/>
          <a:p>
            <a:r>
              <a:rPr lang="en-GB" dirty="0"/>
              <a:t>The Terminator </a:t>
            </a:r>
            <a:br>
              <a:rPr lang="en-GB" dirty="0"/>
            </a:br>
            <a:r>
              <a:rPr lang="en-GB" dirty="0"/>
              <a:t>in the Press </a:t>
            </a: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143271" y="1914252"/>
            <a:ext cx="3804797" cy="3804797"/>
          </a:xfrm>
          <a:effectLst>
            <a:outerShdw blurRad="50800" dist="38100" dir="2700000" algn="tl" rotWithShape="0">
              <a:prstClr val="black">
                <a:alpha val="40000"/>
              </a:prstClr>
            </a:outerShdw>
          </a:effectLst>
        </p:spPr>
      </p:pic>
      <p:pic>
        <p:nvPicPr>
          <p:cNvPr id="9"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08770" y="197380"/>
            <a:ext cx="2284127" cy="2010437"/>
          </a:xfrm>
          <a:prstGeom prst="rect">
            <a:avLst/>
          </a:prstGeom>
          <a:ln>
            <a:noFill/>
          </a:ln>
          <a:effectLst>
            <a:outerShdw blurRad="50800" dist="38100" dir="2700000" algn="tl" rotWithShape="0">
              <a:prstClr val="black">
                <a:alpha val="40000"/>
              </a:prstClr>
            </a:outerShdw>
          </a:effectLst>
        </p:spPr>
      </p:pic>
      <p:pic>
        <p:nvPicPr>
          <p:cNvPr id="10" name="Content Placeholder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77287" y="4696762"/>
            <a:ext cx="2435448" cy="2044574"/>
          </a:xfrm>
          <a:prstGeom prst="rect">
            <a:avLst/>
          </a:prstGeom>
          <a:effectLst>
            <a:outerShdw blurRad="50800" dist="38100" dir="2700000" algn="tl" rotWithShape="0">
              <a:prstClr val="black">
                <a:alpha val="40000"/>
              </a:prstClr>
            </a:outerShdw>
          </a:effectLst>
        </p:spPr>
      </p:pic>
      <p:pic>
        <p:nvPicPr>
          <p:cNvPr id="11" name="Content Placeholder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8135" y="3899442"/>
            <a:ext cx="2222930" cy="2678055"/>
          </a:xfrm>
          <a:prstGeom prst="rect">
            <a:avLst/>
          </a:prstGeom>
          <a:effectLst>
            <a:outerShdw blurRad="50800" dist="38100" dir="2700000" algn="tl" rotWithShape="0">
              <a:prstClr val="black">
                <a:alpha val="40000"/>
              </a:prstClr>
            </a:outerShdw>
          </a:effectLst>
        </p:spPr>
      </p:pic>
      <p:pic>
        <p:nvPicPr>
          <p:cNvPr id="5" name="Picture 4" descr="A screenshot of a social media post&#10;&#10;Description generated with very high confidence">
            <a:extLst>
              <a:ext uri="{FF2B5EF4-FFF2-40B4-BE49-F238E27FC236}">
                <a16:creationId xmlns:a16="http://schemas.microsoft.com/office/drawing/2014/main" id="{8502267B-BC75-4023-B636-4959747603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65192" y="2400300"/>
            <a:ext cx="3376016" cy="426032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660015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EB253-6ABF-45F5-934D-ABF69EF80F69}"/>
              </a:ext>
            </a:extLst>
          </p:cNvPr>
          <p:cNvSpPr>
            <a:spLocks noGrp="1"/>
          </p:cNvSpPr>
          <p:nvPr>
            <p:ph type="title"/>
          </p:nvPr>
        </p:nvSpPr>
        <p:spPr>
          <a:xfrm>
            <a:off x="796188" y="434423"/>
            <a:ext cx="9601200" cy="1485900"/>
          </a:xfrm>
        </p:spPr>
        <p:txBody>
          <a:bodyPr/>
          <a:lstStyle/>
          <a:p>
            <a:r>
              <a:rPr lang="en-GB" dirty="0">
                <a:latin typeface="Calibri Light" panose="020F0302020204030204" pitchFamily="34" charset="0"/>
                <a:cs typeface="Calibri Light" panose="020F0302020204030204" pitchFamily="34" charset="0"/>
              </a:rPr>
              <a:t>Anthropology of AI Anxiety</a:t>
            </a:r>
          </a:p>
        </p:txBody>
      </p:sp>
      <p:pic>
        <p:nvPicPr>
          <p:cNvPr id="6" name="Content Placeholder 5">
            <a:extLst>
              <a:ext uri="{FF2B5EF4-FFF2-40B4-BE49-F238E27FC236}">
                <a16:creationId xmlns:a16="http://schemas.microsoft.com/office/drawing/2014/main" id="{C650CB40-993E-43FE-BE4A-44C9C637891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26684" y="1753002"/>
            <a:ext cx="1987550" cy="2216150"/>
          </a:xfrm>
        </p:spPr>
      </p:pic>
      <p:pic>
        <p:nvPicPr>
          <p:cNvPr id="4" name="Picture 3">
            <a:extLst>
              <a:ext uri="{FF2B5EF4-FFF2-40B4-BE49-F238E27FC236}">
                <a16:creationId xmlns:a16="http://schemas.microsoft.com/office/drawing/2014/main" id="{0A88F79F-3CD0-4C6E-B466-3536972EDC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188" y="1453742"/>
            <a:ext cx="2523809" cy="5019048"/>
          </a:xfrm>
          <a:prstGeom prst="rect">
            <a:avLst/>
          </a:prstGeom>
        </p:spPr>
      </p:pic>
      <p:pic>
        <p:nvPicPr>
          <p:cNvPr id="12" name="Picture 11">
            <a:extLst>
              <a:ext uri="{FF2B5EF4-FFF2-40B4-BE49-F238E27FC236}">
                <a16:creationId xmlns:a16="http://schemas.microsoft.com/office/drawing/2014/main" id="{1D5298D6-F119-4A12-BE30-AFF5E9DAF7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6684" y="4258609"/>
            <a:ext cx="1949450" cy="2082800"/>
          </a:xfrm>
          <a:prstGeom prst="rect">
            <a:avLst/>
          </a:prstGeom>
        </p:spPr>
      </p:pic>
      <p:pic>
        <p:nvPicPr>
          <p:cNvPr id="17" name="Content Placeholder 8">
            <a:extLst>
              <a:ext uri="{FF2B5EF4-FFF2-40B4-BE49-F238E27FC236}">
                <a16:creationId xmlns:a16="http://schemas.microsoft.com/office/drawing/2014/main" id="{51A2BE1A-1C71-412B-B052-EA26D0EE11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12354" y="2957127"/>
            <a:ext cx="2444002" cy="3515663"/>
          </a:xfrm>
          <a:prstGeom prst="rect">
            <a:avLst/>
          </a:prstGeom>
        </p:spPr>
      </p:pic>
      <p:sp>
        <p:nvSpPr>
          <p:cNvPr id="18" name="Rectangle 17">
            <a:extLst>
              <a:ext uri="{FF2B5EF4-FFF2-40B4-BE49-F238E27FC236}">
                <a16:creationId xmlns:a16="http://schemas.microsoft.com/office/drawing/2014/main" id="{3EF162FD-B60C-4803-A96A-EC6C314335BD}"/>
              </a:ext>
            </a:extLst>
          </p:cNvPr>
          <p:cNvSpPr/>
          <p:nvPr/>
        </p:nvSpPr>
        <p:spPr>
          <a:xfrm>
            <a:off x="4104932" y="1696181"/>
            <a:ext cx="1013516" cy="32813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1F1E3E4C-65A4-4E75-96C2-1C367431D07D}"/>
              </a:ext>
            </a:extLst>
          </p:cNvPr>
          <p:cNvSpPr/>
          <p:nvPr/>
        </p:nvSpPr>
        <p:spPr>
          <a:xfrm>
            <a:off x="4004759" y="4276150"/>
            <a:ext cx="1490700" cy="29845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grpSp>
        <p:nvGrpSpPr>
          <p:cNvPr id="28" name="Group 27">
            <a:extLst>
              <a:ext uri="{FF2B5EF4-FFF2-40B4-BE49-F238E27FC236}">
                <a16:creationId xmlns:a16="http://schemas.microsoft.com/office/drawing/2014/main" id="{C7B59D30-20A2-460B-8986-F86EF6B5CF6C}"/>
              </a:ext>
            </a:extLst>
          </p:cNvPr>
          <p:cNvGrpSpPr/>
          <p:nvPr/>
        </p:nvGrpSpPr>
        <p:grpSpPr>
          <a:xfrm>
            <a:off x="6499169" y="1653487"/>
            <a:ext cx="1981200" cy="1512540"/>
            <a:chOff x="6615612" y="1389410"/>
            <a:chExt cx="1981200" cy="1512540"/>
          </a:xfrm>
        </p:grpSpPr>
        <p:pic>
          <p:nvPicPr>
            <p:cNvPr id="10" name="Picture 9">
              <a:extLst>
                <a:ext uri="{FF2B5EF4-FFF2-40B4-BE49-F238E27FC236}">
                  <a16:creationId xmlns:a16="http://schemas.microsoft.com/office/drawing/2014/main" id="{964253DB-16CA-4B9B-836F-3C0E557A25B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15612" y="1428750"/>
              <a:ext cx="1981200" cy="1473200"/>
            </a:xfrm>
            <a:prstGeom prst="rect">
              <a:avLst/>
            </a:prstGeom>
          </p:spPr>
        </p:pic>
        <p:sp>
          <p:nvSpPr>
            <p:cNvPr id="22" name="Rectangle 21">
              <a:extLst>
                <a:ext uri="{FF2B5EF4-FFF2-40B4-BE49-F238E27FC236}">
                  <a16:creationId xmlns:a16="http://schemas.microsoft.com/office/drawing/2014/main" id="{11AE847D-15A4-4E95-9CC3-9958B198EC90}"/>
                </a:ext>
              </a:extLst>
            </p:cNvPr>
            <p:cNvSpPr/>
            <p:nvPr/>
          </p:nvSpPr>
          <p:spPr>
            <a:xfrm>
              <a:off x="6615612" y="1389410"/>
              <a:ext cx="1013516" cy="32813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27" name="Group 26">
            <a:extLst>
              <a:ext uri="{FF2B5EF4-FFF2-40B4-BE49-F238E27FC236}">
                <a16:creationId xmlns:a16="http://schemas.microsoft.com/office/drawing/2014/main" id="{C4BDCB4F-1901-4935-9688-09F86817EA29}"/>
              </a:ext>
            </a:extLst>
          </p:cNvPr>
          <p:cNvGrpSpPr/>
          <p:nvPr/>
        </p:nvGrpSpPr>
        <p:grpSpPr>
          <a:xfrm>
            <a:off x="6458294" y="3573230"/>
            <a:ext cx="2422709" cy="2899560"/>
            <a:chOff x="6394857" y="3141644"/>
            <a:chExt cx="2422709" cy="2899560"/>
          </a:xfrm>
        </p:grpSpPr>
        <p:pic>
          <p:nvPicPr>
            <p:cNvPr id="14" name="Picture 13">
              <a:extLst>
                <a:ext uri="{FF2B5EF4-FFF2-40B4-BE49-F238E27FC236}">
                  <a16:creationId xmlns:a16="http://schemas.microsoft.com/office/drawing/2014/main" id="{BAB4AFDE-60B2-4DEC-A903-89A8D575EB7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94857" y="3141644"/>
              <a:ext cx="2422709" cy="2899560"/>
            </a:xfrm>
            <a:prstGeom prst="rect">
              <a:avLst/>
            </a:prstGeom>
          </p:spPr>
        </p:pic>
        <p:sp>
          <p:nvSpPr>
            <p:cNvPr id="19" name="Rectangle 18">
              <a:extLst>
                <a:ext uri="{FF2B5EF4-FFF2-40B4-BE49-F238E27FC236}">
                  <a16:creationId xmlns:a16="http://schemas.microsoft.com/office/drawing/2014/main" id="{E45305FC-2C09-4BFF-9C53-EF7281F1B747}"/>
                </a:ext>
              </a:extLst>
            </p:cNvPr>
            <p:cNvSpPr/>
            <p:nvPr/>
          </p:nvSpPr>
          <p:spPr>
            <a:xfrm>
              <a:off x="6444389" y="3188163"/>
              <a:ext cx="1352592" cy="32813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738C55D6-D9B2-4E09-8170-81CC55668643}"/>
                </a:ext>
              </a:extLst>
            </p:cNvPr>
            <p:cNvSpPr/>
            <p:nvPr/>
          </p:nvSpPr>
          <p:spPr>
            <a:xfrm>
              <a:off x="6444389" y="5468590"/>
              <a:ext cx="1893366" cy="22428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24" name="Rectangle 23">
            <a:extLst>
              <a:ext uri="{FF2B5EF4-FFF2-40B4-BE49-F238E27FC236}">
                <a16:creationId xmlns:a16="http://schemas.microsoft.com/office/drawing/2014/main" id="{BD75FE67-58F9-4425-BC85-74C05DEAEA19}"/>
              </a:ext>
            </a:extLst>
          </p:cNvPr>
          <p:cNvSpPr/>
          <p:nvPr/>
        </p:nvSpPr>
        <p:spPr>
          <a:xfrm>
            <a:off x="4233274" y="5748906"/>
            <a:ext cx="1893366" cy="22428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0A2F1F9D-A8CC-4C8F-9DB0-37C4EED3DF7B}"/>
              </a:ext>
            </a:extLst>
          </p:cNvPr>
          <p:cNvSpPr/>
          <p:nvPr/>
        </p:nvSpPr>
        <p:spPr>
          <a:xfrm>
            <a:off x="3774941" y="3278449"/>
            <a:ext cx="1893366" cy="22428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grpSp>
        <p:nvGrpSpPr>
          <p:cNvPr id="29" name="Group 28">
            <a:extLst>
              <a:ext uri="{FF2B5EF4-FFF2-40B4-BE49-F238E27FC236}">
                <a16:creationId xmlns:a16="http://schemas.microsoft.com/office/drawing/2014/main" id="{F05CF128-5531-4D15-9C31-E1FE3697BD13}"/>
              </a:ext>
            </a:extLst>
          </p:cNvPr>
          <p:cNvGrpSpPr/>
          <p:nvPr/>
        </p:nvGrpSpPr>
        <p:grpSpPr>
          <a:xfrm>
            <a:off x="8782075" y="1584956"/>
            <a:ext cx="2000250" cy="1132984"/>
            <a:chOff x="8820150" y="1394316"/>
            <a:chExt cx="2000250" cy="1132984"/>
          </a:xfrm>
        </p:grpSpPr>
        <p:pic>
          <p:nvPicPr>
            <p:cNvPr id="16" name="Picture 15">
              <a:extLst>
                <a:ext uri="{FF2B5EF4-FFF2-40B4-BE49-F238E27FC236}">
                  <a16:creationId xmlns:a16="http://schemas.microsoft.com/office/drawing/2014/main" id="{3438760E-A5C6-4A95-A7CF-6C51F4D5D7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20150" y="1428750"/>
              <a:ext cx="2000250" cy="1098550"/>
            </a:xfrm>
            <a:prstGeom prst="rect">
              <a:avLst/>
            </a:prstGeom>
          </p:spPr>
        </p:pic>
        <p:sp>
          <p:nvSpPr>
            <p:cNvPr id="21" name="Rectangle 20">
              <a:extLst>
                <a:ext uri="{FF2B5EF4-FFF2-40B4-BE49-F238E27FC236}">
                  <a16:creationId xmlns:a16="http://schemas.microsoft.com/office/drawing/2014/main" id="{62A14B76-4BD7-4AC2-ADB9-0F878478F6DE}"/>
                </a:ext>
              </a:extLst>
            </p:cNvPr>
            <p:cNvSpPr/>
            <p:nvPr/>
          </p:nvSpPr>
          <p:spPr>
            <a:xfrm>
              <a:off x="8866619" y="1394316"/>
              <a:ext cx="1368411" cy="3232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1AE13E6D-CD23-49B3-BF8B-F4AF591517A9}"/>
                </a:ext>
              </a:extLst>
            </p:cNvPr>
            <p:cNvSpPr/>
            <p:nvPr/>
          </p:nvSpPr>
          <p:spPr>
            <a:xfrm>
              <a:off x="8866619" y="2101367"/>
              <a:ext cx="1839481" cy="1406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30" name="Rectangle 29">
            <a:extLst>
              <a:ext uri="{FF2B5EF4-FFF2-40B4-BE49-F238E27FC236}">
                <a16:creationId xmlns:a16="http://schemas.microsoft.com/office/drawing/2014/main" id="{1A0FBDA0-2207-4838-9D8F-EF86C94F9B6A}"/>
              </a:ext>
            </a:extLst>
          </p:cNvPr>
          <p:cNvSpPr/>
          <p:nvPr/>
        </p:nvSpPr>
        <p:spPr>
          <a:xfrm>
            <a:off x="4357681" y="3076575"/>
            <a:ext cx="877783" cy="203757"/>
          </a:xfrm>
          <a:prstGeom prst="rect">
            <a:avLst/>
          </a:prstGeom>
          <a:solidFill>
            <a:schemeClr val="lt1">
              <a:alpha val="0"/>
            </a:schemeClr>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ln>
                <a:solidFill>
                  <a:srgbClr val="FF0000"/>
                </a:solidFill>
              </a:ln>
              <a:noFill/>
            </a:endParaRPr>
          </a:p>
        </p:txBody>
      </p:sp>
      <p:sp>
        <p:nvSpPr>
          <p:cNvPr id="32" name="Rectangle 31">
            <a:extLst>
              <a:ext uri="{FF2B5EF4-FFF2-40B4-BE49-F238E27FC236}">
                <a16:creationId xmlns:a16="http://schemas.microsoft.com/office/drawing/2014/main" id="{8BCC0C22-DC23-4E77-BA29-2A54CD0B3AEB}"/>
              </a:ext>
            </a:extLst>
          </p:cNvPr>
          <p:cNvSpPr/>
          <p:nvPr/>
        </p:nvSpPr>
        <p:spPr>
          <a:xfrm>
            <a:off x="1367671" y="3770978"/>
            <a:ext cx="1755092" cy="384576"/>
          </a:xfrm>
          <a:prstGeom prst="rect">
            <a:avLst/>
          </a:prstGeom>
          <a:solidFill>
            <a:schemeClr val="lt1">
              <a:alpha val="0"/>
            </a:schemeClr>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ln>
                <a:solidFill>
                  <a:srgbClr val="FF0000"/>
                </a:solidFill>
              </a:ln>
              <a:noFill/>
            </a:endParaRPr>
          </a:p>
        </p:txBody>
      </p:sp>
      <p:sp>
        <p:nvSpPr>
          <p:cNvPr id="33" name="Rectangle 32">
            <a:extLst>
              <a:ext uri="{FF2B5EF4-FFF2-40B4-BE49-F238E27FC236}">
                <a16:creationId xmlns:a16="http://schemas.microsoft.com/office/drawing/2014/main" id="{B1F025ED-B868-4005-91DE-82997DAC6A98}"/>
              </a:ext>
            </a:extLst>
          </p:cNvPr>
          <p:cNvSpPr/>
          <p:nvPr/>
        </p:nvSpPr>
        <p:spPr>
          <a:xfrm>
            <a:off x="6499169" y="4129369"/>
            <a:ext cx="1013516" cy="258481"/>
          </a:xfrm>
          <a:prstGeom prst="rect">
            <a:avLst/>
          </a:prstGeom>
          <a:solidFill>
            <a:schemeClr val="lt1">
              <a:alpha val="0"/>
            </a:schemeClr>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ln>
                <a:solidFill>
                  <a:srgbClr val="FF0000"/>
                </a:solidFill>
              </a:ln>
              <a:noFill/>
            </a:endParaRPr>
          </a:p>
        </p:txBody>
      </p:sp>
      <p:sp>
        <p:nvSpPr>
          <p:cNvPr id="34" name="Rectangle 33">
            <a:extLst>
              <a:ext uri="{FF2B5EF4-FFF2-40B4-BE49-F238E27FC236}">
                <a16:creationId xmlns:a16="http://schemas.microsoft.com/office/drawing/2014/main" id="{15D8B935-43EB-4F13-9C9D-761D6F48E2CB}"/>
              </a:ext>
            </a:extLst>
          </p:cNvPr>
          <p:cNvSpPr/>
          <p:nvPr/>
        </p:nvSpPr>
        <p:spPr>
          <a:xfrm>
            <a:off x="8781846" y="1908182"/>
            <a:ext cx="1981200" cy="383825"/>
          </a:xfrm>
          <a:prstGeom prst="rect">
            <a:avLst/>
          </a:prstGeom>
          <a:solidFill>
            <a:schemeClr val="lt1">
              <a:alpha val="0"/>
            </a:schemeClr>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ln>
                <a:solidFill>
                  <a:srgbClr val="FF0000"/>
                </a:solidFill>
              </a:ln>
              <a:noFill/>
            </a:endParaRPr>
          </a:p>
        </p:txBody>
      </p:sp>
      <p:sp>
        <p:nvSpPr>
          <p:cNvPr id="35" name="Rectangle 34">
            <a:extLst>
              <a:ext uri="{FF2B5EF4-FFF2-40B4-BE49-F238E27FC236}">
                <a16:creationId xmlns:a16="http://schemas.microsoft.com/office/drawing/2014/main" id="{2F51AF58-74FA-4301-A5AE-A0C8DD3BA165}"/>
              </a:ext>
            </a:extLst>
          </p:cNvPr>
          <p:cNvSpPr/>
          <p:nvPr/>
        </p:nvSpPr>
        <p:spPr>
          <a:xfrm>
            <a:off x="9212354" y="4187687"/>
            <a:ext cx="2422709" cy="1382796"/>
          </a:xfrm>
          <a:prstGeom prst="rect">
            <a:avLst/>
          </a:prstGeom>
          <a:solidFill>
            <a:schemeClr val="lt1">
              <a:alpha val="0"/>
            </a:schemeClr>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ln>
                <a:solidFill>
                  <a:srgbClr val="FF0000"/>
                </a:solidFill>
              </a:ln>
              <a:noFill/>
            </a:endParaRPr>
          </a:p>
        </p:txBody>
      </p:sp>
      <p:sp>
        <p:nvSpPr>
          <p:cNvPr id="36" name="Rectangle 35">
            <a:extLst>
              <a:ext uri="{FF2B5EF4-FFF2-40B4-BE49-F238E27FC236}">
                <a16:creationId xmlns:a16="http://schemas.microsoft.com/office/drawing/2014/main" id="{81553D59-0A7D-4D11-8CD7-82B4E506A1D9}"/>
              </a:ext>
            </a:extLst>
          </p:cNvPr>
          <p:cNvSpPr/>
          <p:nvPr/>
        </p:nvSpPr>
        <p:spPr>
          <a:xfrm>
            <a:off x="3974745" y="4677553"/>
            <a:ext cx="914400" cy="240276"/>
          </a:xfrm>
          <a:prstGeom prst="rect">
            <a:avLst/>
          </a:prstGeom>
          <a:solidFill>
            <a:schemeClr val="lt1">
              <a:alpha val="0"/>
            </a:schemeClr>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ln>
                <a:solidFill>
                  <a:srgbClr val="FF0000"/>
                </a:solidFill>
              </a:ln>
              <a:noFill/>
            </a:endParaRPr>
          </a:p>
        </p:txBody>
      </p:sp>
    </p:spTree>
    <p:extLst>
      <p:ext uri="{BB962C8B-B14F-4D97-AF65-F5344CB8AC3E}">
        <p14:creationId xmlns:p14="http://schemas.microsoft.com/office/powerpoint/2010/main" val="8704914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6D934-16E7-4B64-88B3-BC18399051D1}"/>
              </a:ext>
            </a:extLst>
          </p:cNvPr>
          <p:cNvSpPr>
            <a:spLocks noGrp="1"/>
          </p:cNvSpPr>
          <p:nvPr>
            <p:ph type="title"/>
          </p:nvPr>
        </p:nvSpPr>
        <p:spPr/>
        <p:txBody>
          <a:bodyPr/>
          <a:lstStyle/>
          <a:p>
            <a:r>
              <a:rPr lang="en-GB" dirty="0"/>
              <a:t>Examples of AI Apocalypticism</a:t>
            </a:r>
          </a:p>
        </p:txBody>
      </p:sp>
      <p:sp>
        <p:nvSpPr>
          <p:cNvPr id="3" name="Content Placeholder 2">
            <a:extLst>
              <a:ext uri="{FF2B5EF4-FFF2-40B4-BE49-F238E27FC236}">
                <a16:creationId xmlns:a16="http://schemas.microsoft.com/office/drawing/2014/main" id="{D6951D8E-B262-40D9-8723-C9E1738C9A4F}"/>
              </a:ext>
            </a:extLst>
          </p:cNvPr>
          <p:cNvSpPr>
            <a:spLocks noGrp="1"/>
          </p:cNvSpPr>
          <p:nvPr>
            <p:ph idx="1"/>
          </p:nvPr>
        </p:nvSpPr>
        <p:spPr/>
        <p:txBody>
          <a:bodyPr/>
          <a:lstStyle/>
          <a:p>
            <a:pPr marL="457200" indent="-457200">
              <a:buFont typeface="+mj-lt"/>
              <a:buAutoNum type="arabicPeriod"/>
            </a:pPr>
            <a:r>
              <a:rPr lang="en-GB" sz="3200" dirty="0" err="1"/>
              <a:t>AlphaStar</a:t>
            </a:r>
            <a:endParaRPr lang="en-GB" sz="3200" dirty="0"/>
          </a:p>
          <a:p>
            <a:pPr marL="457200" indent="-457200">
              <a:buFont typeface="+mj-lt"/>
              <a:buAutoNum type="arabicPeriod"/>
            </a:pPr>
            <a:r>
              <a:rPr lang="en-GB" sz="3200" dirty="0"/>
              <a:t>‘29 Scientists’</a:t>
            </a:r>
          </a:p>
          <a:p>
            <a:endParaRPr lang="en-GB" dirty="0"/>
          </a:p>
        </p:txBody>
      </p:sp>
    </p:spTree>
    <p:extLst>
      <p:ext uri="{BB962C8B-B14F-4D97-AF65-F5344CB8AC3E}">
        <p14:creationId xmlns:p14="http://schemas.microsoft.com/office/powerpoint/2010/main" val="21119451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896C134-7073-490A-9EE9-959B1E402C26}"/>
              </a:ext>
            </a:extLst>
          </p:cNvPr>
          <p:cNvPicPr>
            <a:picLocks noChangeAspect="1"/>
          </p:cNvPicPr>
          <p:nvPr/>
        </p:nvPicPr>
        <p:blipFill rotWithShape="1">
          <a:blip r:embed="rId2">
            <a:extLst>
              <a:ext uri="{28A0092B-C50C-407E-A947-70E740481C1C}">
                <a14:useLocalDpi xmlns:a14="http://schemas.microsoft.com/office/drawing/2010/main" val="0"/>
              </a:ext>
            </a:extLst>
          </a:blip>
          <a:srcRect l="15508" r="-2" b="-2"/>
          <a:stretch/>
        </p:blipFill>
        <p:spPr>
          <a:xfrm>
            <a:off x="0" y="3433728"/>
            <a:ext cx="4966232" cy="3438457"/>
          </a:xfrm>
          <a:prstGeom prst="rect">
            <a:avLst/>
          </a:prstGeom>
        </p:spPr>
      </p:pic>
      <p:sp>
        <p:nvSpPr>
          <p:cNvPr id="2" name="Title 1">
            <a:extLst>
              <a:ext uri="{FF2B5EF4-FFF2-40B4-BE49-F238E27FC236}">
                <a16:creationId xmlns:a16="http://schemas.microsoft.com/office/drawing/2014/main" id="{89A7AB61-142E-4ED9-9B19-257868151D11}"/>
              </a:ext>
            </a:extLst>
          </p:cNvPr>
          <p:cNvSpPr>
            <a:spLocks noGrp="1"/>
          </p:cNvSpPr>
          <p:nvPr>
            <p:ph type="title"/>
          </p:nvPr>
        </p:nvSpPr>
        <p:spPr>
          <a:xfrm>
            <a:off x="6096000" y="385012"/>
            <a:ext cx="5552976" cy="6063914"/>
          </a:xfrm>
        </p:spPr>
        <p:txBody>
          <a:bodyPr vert="horz" lIns="91440" tIns="45720" rIns="91440" bIns="45720" rtlCol="0" anchor="b">
            <a:normAutofit fontScale="90000"/>
          </a:bodyPr>
          <a:lstStyle/>
          <a:p>
            <a:r>
              <a:rPr lang="en-US" sz="7000" cap="all" dirty="0"/>
              <a:t>1: ALPHASTAR</a:t>
            </a:r>
            <a:br>
              <a:rPr lang="en-US" sz="7000" cap="all" dirty="0"/>
            </a:br>
            <a:br>
              <a:rPr lang="en-US" sz="7000" cap="all" dirty="0"/>
            </a:br>
            <a:br>
              <a:rPr lang="en-US" sz="9800" cap="all" dirty="0"/>
            </a:br>
            <a:br>
              <a:rPr lang="en-US" sz="3600" cap="all" dirty="0"/>
            </a:br>
            <a:r>
              <a:rPr lang="en-US" sz="3600" cap="all" dirty="0"/>
              <a:t>*NB </a:t>
            </a:r>
            <a:r>
              <a:rPr lang="en-US" sz="3600" cap="all" dirty="0" err="1"/>
              <a:t>Starcraft</a:t>
            </a:r>
            <a:r>
              <a:rPr lang="en-US" sz="3600" cap="all" dirty="0"/>
              <a:t> II was </a:t>
            </a:r>
            <a:r>
              <a:rPr lang="en-US" sz="3600" cap="all" dirty="0" err="1"/>
              <a:t>WoN</a:t>
            </a:r>
            <a:r>
              <a:rPr lang="en-US" sz="3600" cap="all" dirty="0"/>
              <a:t> 11-1 by </a:t>
            </a:r>
            <a:r>
              <a:rPr lang="en-US" sz="3600" cap="all" dirty="0" err="1"/>
              <a:t>Alphastar</a:t>
            </a:r>
            <a:r>
              <a:rPr lang="en-US" sz="3600" cap="all" dirty="0"/>
              <a:t> on 24</a:t>
            </a:r>
            <a:r>
              <a:rPr lang="en-US" sz="3600" cap="all" baseline="30000" dirty="0"/>
              <a:t>th</a:t>
            </a:r>
            <a:r>
              <a:rPr lang="en-US" sz="3600" cap="all" dirty="0"/>
              <a:t> January 2019</a:t>
            </a:r>
            <a:endParaRPr lang="en-US" sz="7000" cap="all" dirty="0"/>
          </a:p>
        </p:txBody>
      </p:sp>
      <p:pic>
        <p:nvPicPr>
          <p:cNvPr id="5" name="Content Placeholder 4" descr="A screen shot of a computer&#10;&#10;Description generated with very high confidence">
            <a:extLst>
              <a:ext uri="{FF2B5EF4-FFF2-40B4-BE49-F238E27FC236}">
                <a16:creationId xmlns:a16="http://schemas.microsoft.com/office/drawing/2014/main" id="{AB49AEBA-C0A6-4B59-B6CB-719220E503D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8392" b="-3"/>
          <a:stretch/>
        </p:blipFill>
        <p:spPr>
          <a:xfrm>
            <a:off x="0" y="0"/>
            <a:ext cx="4966232" cy="3429000"/>
          </a:xfrm>
          <a:prstGeom prst="rect">
            <a:avLst/>
          </a:prstGeom>
        </p:spPr>
      </p:pic>
      <p:sp>
        <p:nvSpPr>
          <p:cNvPr id="3" name="Rectangle 2">
            <a:extLst>
              <a:ext uri="{FF2B5EF4-FFF2-40B4-BE49-F238E27FC236}">
                <a16:creationId xmlns:a16="http://schemas.microsoft.com/office/drawing/2014/main" id="{97C13F66-A6C0-47FB-91B3-1C5BCE46475D}"/>
              </a:ext>
            </a:extLst>
          </p:cNvPr>
          <p:cNvSpPr/>
          <p:nvPr/>
        </p:nvSpPr>
        <p:spPr>
          <a:xfrm>
            <a:off x="0" y="2912165"/>
            <a:ext cx="4966232" cy="516835"/>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4" name="TextBox 3">
            <a:extLst>
              <a:ext uri="{FF2B5EF4-FFF2-40B4-BE49-F238E27FC236}">
                <a16:creationId xmlns:a16="http://schemas.microsoft.com/office/drawing/2014/main" id="{9F414B11-5A9C-4BF9-AC8E-920234EE4FA3}"/>
              </a:ext>
            </a:extLst>
          </p:cNvPr>
          <p:cNvSpPr txBox="1"/>
          <p:nvPr/>
        </p:nvSpPr>
        <p:spPr>
          <a:xfrm>
            <a:off x="4966232" y="2664287"/>
            <a:ext cx="45719" cy="769441"/>
          </a:xfrm>
          <a:prstGeom prst="rect">
            <a:avLst/>
          </a:prstGeom>
          <a:noFill/>
        </p:spPr>
        <p:txBody>
          <a:bodyPr wrap="square" rtlCol="0">
            <a:spAutoFit/>
          </a:bodyPr>
          <a:lstStyle/>
          <a:p>
            <a:r>
              <a:rPr lang="en-GB" sz="4400" dirty="0">
                <a:solidFill>
                  <a:srgbClr val="FF0000"/>
                </a:solidFill>
              </a:rPr>
              <a:t>*</a:t>
            </a:r>
          </a:p>
        </p:txBody>
      </p:sp>
    </p:spTree>
    <p:extLst>
      <p:ext uri="{BB962C8B-B14F-4D97-AF65-F5344CB8AC3E}">
        <p14:creationId xmlns:p14="http://schemas.microsoft.com/office/powerpoint/2010/main" val="16548195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ell phone&#10;&#10;Description generated with very high confidence">
            <a:extLst>
              <a:ext uri="{FF2B5EF4-FFF2-40B4-BE49-F238E27FC236}">
                <a16:creationId xmlns:a16="http://schemas.microsoft.com/office/drawing/2014/main" id="{51DA9FBC-70B4-4CFB-972C-B9EE0BA4E77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0880" y="480515"/>
            <a:ext cx="11170238" cy="5892302"/>
          </a:xfrm>
          <a:prstGeom prst="rect">
            <a:avLst/>
          </a:prstGeom>
        </p:spPr>
      </p:pic>
    </p:spTree>
    <p:extLst>
      <p:ext uri="{BB962C8B-B14F-4D97-AF65-F5344CB8AC3E}">
        <p14:creationId xmlns:p14="http://schemas.microsoft.com/office/powerpoint/2010/main" val="26167253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067A-BC57-45F6-8E96-CEC363A7D235}"/>
              </a:ext>
            </a:extLst>
          </p:cNvPr>
          <p:cNvSpPr>
            <a:spLocks noGrp="1"/>
          </p:cNvSpPr>
          <p:nvPr>
            <p:ph type="title"/>
          </p:nvPr>
        </p:nvSpPr>
        <p:spPr/>
        <p:txBody>
          <a:bodyPr/>
          <a:lstStyle/>
          <a:p>
            <a:r>
              <a:rPr lang="en-GB" dirty="0"/>
              <a:t>Responses to </a:t>
            </a:r>
            <a:r>
              <a:rPr lang="en-GB" dirty="0" err="1"/>
              <a:t>AlphaStar</a:t>
            </a:r>
            <a:endParaRPr lang="en-GB" dirty="0"/>
          </a:p>
        </p:txBody>
      </p:sp>
      <p:pic>
        <p:nvPicPr>
          <p:cNvPr id="5" name="Content Placeholder 4" descr="A screenshot of a cell phone&#10;&#10;Description generated with very high confidence">
            <a:extLst>
              <a:ext uri="{FF2B5EF4-FFF2-40B4-BE49-F238E27FC236}">
                <a16:creationId xmlns:a16="http://schemas.microsoft.com/office/drawing/2014/main" id="{78151ECD-6502-4874-B346-CA59B7AE716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38999" y="2165221"/>
            <a:ext cx="2006703" cy="2521080"/>
          </a:xfrm>
        </p:spPr>
      </p:pic>
      <p:pic>
        <p:nvPicPr>
          <p:cNvPr id="7" name="Picture 6" descr="A screenshot of a cell phone&#10;&#10;Description generated with very high confidence">
            <a:extLst>
              <a:ext uri="{FF2B5EF4-FFF2-40B4-BE49-F238E27FC236}">
                <a16:creationId xmlns:a16="http://schemas.microsoft.com/office/drawing/2014/main" id="{FB4438C4-CB90-4AEF-82D2-0C96C9AD12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5147" y="2171510"/>
            <a:ext cx="1994002" cy="2355971"/>
          </a:xfrm>
          <a:prstGeom prst="rect">
            <a:avLst/>
          </a:prstGeom>
        </p:spPr>
      </p:pic>
      <p:pic>
        <p:nvPicPr>
          <p:cNvPr id="9" name="Picture 8" descr="A screenshot of a cell phone&#10;&#10;Description generated with very high confidence">
            <a:extLst>
              <a:ext uri="{FF2B5EF4-FFF2-40B4-BE49-F238E27FC236}">
                <a16:creationId xmlns:a16="http://schemas.microsoft.com/office/drawing/2014/main" id="{42AE677C-9873-45F9-A545-F5A971289E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295" y="2171510"/>
            <a:ext cx="1994002" cy="3695890"/>
          </a:xfrm>
          <a:prstGeom prst="rect">
            <a:avLst/>
          </a:prstGeom>
        </p:spPr>
      </p:pic>
      <p:pic>
        <p:nvPicPr>
          <p:cNvPr id="11" name="Picture 10" descr="A screenshot of a cell phone screen with text&#10;&#10;Description generated with very high confidence">
            <a:extLst>
              <a:ext uri="{FF2B5EF4-FFF2-40B4-BE49-F238E27FC236}">
                <a16:creationId xmlns:a16="http://schemas.microsoft.com/office/drawing/2014/main" id="{741432ED-519D-4E01-A41C-8B22FF036A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55552" y="2165221"/>
            <a:ext cx="1981302" cy="3416476"/>
          </a:xfrm>
          <a:prstGeom prst="rect">
            <a:avLst/>
          </a:prstGeom>
        </p:spPr>
      </p:pic>
      <p:pic>
        <p:nvPicPr>
          <p:cNvPr id="13" name="Picture 12" descr="A screenshot of a cell phone&#10;&#10;Description generated with very high confidence">
            <a:extLst>
              <a:ext uri="{FF2B5EF4-FFF2-40B4-BE49-F238E27FC236}">
                <a16:creationId xmlns:a16="http://schemas.microsoft.com/office/drawing/2014/main" id="{8105259D-B44B-49AA-84AD-4737D4704B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00052" y="2165221"/>
            <a:ext cx="2013053" cy="4280120"/>
          </a:xfrm>
          <a:prstGeom prst="rect">
            <a:avLst/>
          </a:prstGeom>
        </p:spPr>
      </p:pic>
    </p:spTree>
    <p:extLst>
      <p:ext uri="{BB962C8B-B14F-4D97-AF65-F5344CB8AC3E}">
        <p14:creationId xmlns:p14="http://schemas.microsoft.com/office/powerpoint/2010/main" val="36625284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067A-BC57-45F6-8E96-CEC363A7D235}"/>
              </a:ext>
            </a:extLst>
          </p:cNvPr>
          <p:cNvSpPr>
            <a:spLocks noGrp="1"/>
          </p:cNvSpPr>
          <p:nvPr>
            <p:ph type="title"/>
          </p:nvPr>
        </p:nvSpPr>
        <p:spPr/>
        <p:txBody>
          <a:bodyPr/>
          <a:lstStyle/>
          <a:p>
            <a:r>
              <a:rPr lang="en-GB" dirty="0"/>
              <a:t>Responses to </a:t>
            </a:r>
            <a:r>
              <a:rPr lang="en-GB" dirty="0" err="1"/>
              <a:t>AlphaStar</a:t>
            </a:r>
            <a:endParaRPr lang="en-GB" dirty="0"/>
          </a:p>
        </p:txBody>
      </p:sp>
      <p:pic>
        <p:nvPicPr>
          <p:cNvPr id="5" name="Content Placeholder 4" descr="A screenshot of a cell phone&#10;&#10;Description generated with very high confidence">
            <a:extLst>
              <a:ext uri="{FF2B5EF4-FFF2-40B4-BE49-F238E27FC236}">
                <a16:creationId xmlns:a16="http://schemas.microsoft.com/office/drawing/2014/main" id="{78151ECD-6502-4874-B346-CA59B7AE716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38999" y="2165221"/>
            <a:ext cx="2006703" cy="2521080"/>
          </a:xfrm>
        </p:spPr>
      </p:pic>
      <p:pic>
        <p:nvPicPr>
          <p:cNvPr id="7" name="Picture 6" descr="A screenshot of a cell phone&#10;&#10;Description generated with very high confidence">
            <a:extLst>
              <a:ext uri="{FF2B5EF4-FFF2-40B4-BE49-F238E27FC236}">
                <a16:creationId xmlns:a16="http://schemas.microsoft.com/office/drawing/2014/main" id="{FB4438C4-CB90-4AEF-82D2-0C96C9AD12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5147" y="2171510"/>
            <a:ext cx="1994002" cy="2355971"/>
          </a:xfrm>
          <a:prstGeom prst="rect">
            <a:avLst/>
          </a:prstGeom>
        </p:spPr>
      </p:pic>
      <p:pic>
        <p:nvPicPr>
          <p:cNvPr id="9" name="Picture 8" descr="A screenshot of a cell phone&#10;&#10;Description generated with very high confidence">
            <a:extLst>
              <a:ext uri="{FF2B5EF4-FFF2-40B4-BE49-F238E27FC236}">
                <a16:creationId xmlns:a16="http://schemas.microsoft.com/office/drawing/2014/main" id="{42AE677C-9873-45F9-A545-F5A971289E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295" y="2171510"/>
            <a:ext cx="1994002" cy="3695890"/>
          </a:xfrm>
          <a:prstGeom prst="rect">
            <a:avLst/>
          </a:prstGeom>
        </p:spPr>
      </p:pic>
      <p:pic>
        <p:nvPicPr>
          <p:cNvPr id="11" name="Picture 10" descr="A screenshot of a cell phone screen with text&#10;&#10;Description generated with very high confidence">
            <a:extLst>
              <a:ext uri="{FF2B5EF4-FFF2-40B4-BE49-F238E27FC236}">
                <a16:creationId xmlns:a16="http://schemas.microsoft.com/office/drawing/2014/main" id="{741432ED-519D-4E01-A41C-8B22FF036A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55552" y="2165221"/>
            <a:ext cx="1981302" cy="3416476"/>
          </a:xfrm>
          <a:prstGeom prst="rect">
            <a:avLst/>
          </a:prstGeom>
        </p:spPr>
      </p:pic>
      <p:pic>
        <p:nvPicPr>
          <p:cNvPr id="13" name="Picture 12" descr="A screenshot of a cell phone&#10;&#10;Description generated with very high confidence">
            <a:extLst>
              <a:ext uri="{FF2B5EF4-FFF2-40B4-BE49-F238E27FC236}">
                <a16:creationId xmlns:a16="http://schemas.microsoft.com/office/drawing/2014/main" id="{8105259D-B44B-49AA-84AD-4737D4704B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00052" y="2165221"/>
            <a:ext cx="2013053" cy="4280120"/>
          </a:xfrm>
          <a:prstGeom prst="rect">
            <a:avLst/>
          </a:prstGeom>
        </p:spPr>
      </p:pic>
      <p:sp>
        <p:nvSpPr>
          <p:cNvPr id="3" name="Rectangle 2">
            <a:extLst>
              <a:ext uri="{FF2B5EF4-FFF2-40B4-BE49-F238E27FC236}">
                <a16:creationId xmlns:a16="http://schemas.microsoft.com/office/drawing/2014/main" id="{F03C0945-737F-414F-A3E7-521589BC57B6}"/>
              </a:ext>
            </a:extLst>
          </p:cNvPr>
          <p:cNvSpPr/>
          <p:nvPr/>
        </p:nvSpPr>
        <p:spPr>
          <a:xfrm>
            <a:off x="931295" y="2421565"/>
            <a:ext cx="1822538" cy="279105"/>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schemeClr val="tx1"/>
              </a:solidFill>
            </a:endParaRPr>
          </a:p>
        </p:txBody>
      </p:sp>
      <p:sp>
        <p:nvSpPr>
          <p:cNvPr id="10" name="Rectangle 9">
            <a:extLst>
              <a:ext uri="{FF2B5EF4-FFF2-40B4-BE49-F238E27FC236}">
                <a16:creationId xmlns:a16="http://schemas.microsoft.com/office/drawing/2014/main" id="{6D9BA471-FCFE-4CBF-93CB-A3FB193AC9F0}"/>
              </a:ext>
            </a:extLst>
          </p:cNvPr>
          <p:cNvSpPr/>
          <p:nvPr/>
        </p:nvSpPr>
        <p:spPr>
          <a:xfrm>
            <a:off x="7250578" y="2775984"/>
            <a:ext cx="1960847" cy="498844"/>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schemeClr val="tx1"/>
              </a:solidFill>
            </a:endParaRPr>
          </a:p>
        </p:txBody>
      </p:sp>
      <p:sp>
        <p:nvSpPr>
          <p:cNvPr id="12" name="Rectangle 11">
            <a:extLst>
              <a:ext uri="{FF2B5EF4-FFF2-40B4-BE49-F238E27FC236}">
                <a16:creationId xmlns:a16="http://schemas.microsoft.com/office/drawing/2014/main" id="{D70B4AB2-C173-4C54-B276-BCC14F1CCAB6}"/>
              </a:ext>
            </a:extLst>
          </p:cNvPr>
          <p:cNvSpPr/>
          <p:nvPr/>
        </p:nvSpPr>
        <p:spPr>
          <a:xfrm>
            <a:off x="5272535" y="2318340"/>
            <a:ext cx="1822538" cy="279105"/>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schemeClr val="tx1"/>
              </a:solidFill>
            </a:endParaRPr>
          </a:p>
        </p:txBody>
      </p:sp>
      <p:sp>
        <p:nvSpPr>
          <p:cNvPr id="14" name="Rectangle 13">
            <a:extLst>
              <a:ext uri="{FF2B5EF4-FFF2-40B4-BE49-F238E27FC236}">
                <a16:creationId xmlns:a16="http://schemas.microsoft.com/office/drawing/2014/main" id="{89714993-1351-4758-9832-9767BDFE4320}"/>
              </a:ext>
            </a:extLst>
          </p:cNvPr>
          <p:cNvSpPr/>
          <p:nvPr/>
        </p:nvSpPr>
        <p:spPr>
          <a:xfrm>
            <a:off x="3058633" y="2457893"/>
            <a:ext cx="1822538" cy="395177"/>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schemeClr val="tx1"/>
              </a:solidFill>
            </a:endParaRPr>
          </a:p>
        </p:txBody>
      </p:sp>
      <p:sp>
        <p:nvSpPr>
          <p:cNvPr id="15" name="Rectangle 14">
            <a:extLst>
              <a:ext uri="{FF2B5EF4-FFF2-40B4-BE49-F238E27FC236}">
                <a16:creationId xmlns:a16="http://schemas.microsoft.com/office/drawing/2014/main" id="{759B45C8-FC6D-4A9F-A905-D98A078926B3}"/>
              </a:ext>
            </a:extLst>
          </p:cNvPr>
          <p:cNvSpPr/>
          <p:nvPr/>
        </p:nvSpPr>
        <p:spPr>
          <a:xfrm>
            <a:off x="9579067" y="5954233"/>
            <a:ext cx="1822538" cy="329609"/>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6460501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1BA62-475C-4268-86E9-3A6F60ECA613}"/>
              </a:ext>
            </a:extLst>
          </p:cNvPr>
          <p:cNvSpPr>
            <a:spLocks noGrp="1"/>
          </p:cNvSpPr>
          <p:nvPr>
            <p:ph type="title"/>
          </p:nvPr>
        </p:nvSpPr>
        <p:spPr>
          <a:xfrm>
            <a:off x="646111" y="452718"/>
            <a:ext cx="10363265" cy="1400530"/>
          </a:xfrm>
        </p:spPr>
        <p:txBody>
          <a:bodyPr/>
          <a:lstStyle/>
          <a:p>
            <a:r>
              <a:rPr lang="en-GB" dirty="0"/>
              <a:t>The ‘29 Scientists’ Conspiracy Theory</a:t>
            </a:r>
          </a:p>
        </p:txBody>
      </p:sp>
      <p:pic>
        <p:nvPicPr>
          <p:cNvPr id="4" name="Online Media 3">
            <a:hlinkClick r:id="" action="ppaction://media"/>
            <a:extLst>
              <a:ext uri="{FF2B5EF4-FFF2-40B4-BE49-F238E27FC236}">
                <a16:creationId xmlns:a16="http://schemas.microsoft.com/office/drawing/2014/main" id="{9F5A0B9A-551C-4944-B273-B63A47610287}"/>
              </a:ext>
            </a:extLst>
          </p:cNvPr>
          <p:cNvPicPr>
            <a:picLocks noGrp="1" noRot="1" noChangeAspect="1"/>
          </p:cNvPicPr>
          <p:nvPr>
            <p:ph idx="1"/>
            <a:videoFile r:link="rId1"/>
          </p:nvPr>
        </p:nvPicPr>
        <p:blipFill>
          <a:blip r:embed="rId4"/>
          <a:stretch>
            <a:fillRect/>
          </a:stretch>
        </p:blipFill>
        <p:spPr>
          <a:xfrm>
            <a:off x="827532" y="1285015"/>
            <a:ext cx="9633204" cy="5418677"/>
          </a:xfrm>
          <a:prstGeom prst="rect">
            <a:avLst/>
          </a:prstGeom>
        </p:spPr>
      </p:pic>
    </p:spTree>
    <p:extLst>
      <p:ext uri="{BB962C8B-B14F-4D97-AF65-F5344CB8AC3E}">
        <p14:creationId xmlns:p14="http://schemas.microsoft.com/office/powerpoint/2010/main" val="24879683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ell phone&#10;&#10;Description generated with very high confidence">
            <a:extLst>
              <a:ext uri="{FF2B5EF4-FFF2-40B4-BE49-F238E27FC236}">
                <a16:creationId xmlns:a16="http://schemas.microsoft.com/office/drawing/2014/main" id="{912A9875-407E-4668-ACEE-5A9F70FDB55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3433"/>
          <a:stretch/>
        </p:blipFill>
        <p:spPr>
          <a:xfrm>
            <a:off x="20" y="10"/>
            <a:ext cx="12191980" cy="6857990"/>
          </a:xfrm>
          <a:prstGeom prst="rect">
            <a:avLst/>
          </a:prstGeom>
        </p:spPr>
      </p:pic>
      <p:sp>
        <p:nvSpPr>
          <p:cNvPr id="6" name="TextBox 5">
            <a:extLst>
              <a:ext uri="{FF2B5EF4-FFF2-40B4-BE49-F238E27FC236}">
                <a16:creationId xmlns:a16="http://schemas.microsoft.com/office/drawing/2014/main" id="{1C0E8D36-72E6-4068-9344-31373A8C4192}"/>
              </a:ext>
            </a:extLst>
          </p:cNvPr>
          <p:cNvSpPr txBox="1"/>
          <p:nvPr/>
        </p:nvSpPr>
        <p:spPr>
          <a:xfrm>
            <a:off x="7070651" y="855921"/>
            <a:ext cx="712887" cy="369332"/>
          </a:xfrm>
          <a:prstGeom prst="rect">
            <a:avLst/>
          </a:prstGeom>
          <a:noFill/>
        </p:spPr>
        <p:txBody>
          <a:bodyPr wrap="none" rtlCol="0">
            <a:spAutoFit/>
          </a:bodyPr>
          <a:lstStyle/>
          <a:p>
            <a:r>
              <a:rPr lang="en-GB" dirty="0"/>
              <a:t>2018</a:t>
            </a:r>
          </a:p>
        </p:txBody>
      </p:sp>
    </p:spTree>
    <p:extLst>
      <p:ext uri="{BB962C8B-B14F-4D97-AF65-F5344CB8AC3E}">
        <p14:creationId xmlns:p14="http://schemas.microsoft.com/office/powerpoint/2010/main" val="33681846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712D5-9CB3-4A40-8E68-3BCC9932562C}"/>
              </a:ext>
            </a:extLst>
          </p:cNvPr>
          <p:cNvSpPr>
            <a:spLocks noGrp="1"/>
          </p:cNvSpPr>
          <p:nvPr>
            <p:ph type="title"/>
          </p:nvPr>
        </p:nvSpPr>
        <p:spPr/>
        <p:txBody>
          <a:bodyPr/>
          <a:lstStyle/>
          <a:p>
            <a:r>
              <a:rPr lang="en-GB" dirty="0"/>
              <a:t>ENCHANTMENT AND THE APOCALYPSE</a:t>
            </a:r>
          </a:p>
        </p:txBody>
      </p:sp>
      <p:pic>
        <p:nvPicPr>
          <p:cNvPr id="10" name="Content Placeholder 9" descr="A person wearing glasses&#10;&#10;Description generated with very high confidence">
            <a:extLst>
              <a:ext uri="{FF2B5EF4-FFF2-40B4-BE49-F238E27FC236}">
                <a16:creationId xmlns:a16="http://schemas.microsoft.com/office/drawing/2014/main" id="{ACA16607-2002-46D0-831C-C758289D188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02029" y="2171700"/>
            <a:ext cx="2987942" cy="3740903"/>
          </a:xfrm>
        </p:spPr>
      </p:pic>
    </p:spTree>
    <p:extLst>
      <p:ext uri="{BB962C8B-B14F-4D97-AF65-F5344CB8AC3E}">
        <p14:creationId xmlns:p14="http://schemas.microsoft.com/office/powerpoint/2010/main" val="32586972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712D5-9CB3-4A40-8E68-3BCC9932562C}"/>
              </a:ext>
            </a:extLst>
          </p:cNvPr>
          <p:cNvSpPr>
            <a:spLocks noGrp="1"/>
          </p:cNvSpPr>
          <p:nvPr>
            <p:ph type="title"/>
          </p:nvPr>
        </p:nvSpPr>
        <p:spPr/>
        <p:txBody>
          <a:bodyPr/>
          <a:lstStyle/>
          <a:p>
            <a:r>
              <a:rPr lang="en-GB" dirty="0"/>
              <a:t>ENCHANTMENT AND THE APOCALYPSE</a:t>
            </a:r>
          </a:p>
        </p:txBody>
      </p:sp>
      <p:pic>
        <p:nvPicPr>
          <p:cNvPr id="5" name="Content Placeholder 4" descr="A person wearing glasses&#10;&#10;Description generated with high confidence">
            <a:extLst>
              <a:ext uri="{FF2B5EF4-FFF2-40B4-BE49-F238E27FC236}">
                <a16:creationId xmlns:a16="http://schemas.microsoft.com/office/drawing/2014/main" id="{B71A14DA-072C-4C91-BE7F-7258DF9399C9}"/>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9391" r="9391"/>
          <a:stretch/>
        </p:blipFill>
        <p:spPr>
          <a:xfrm>
            <a:off x="4602028" y="2171700"/>
            <a:ext cx="2987943" cy="3678865"/>
          </a:xfrm>
        </p:spPr>
      </p:pic>
    </p:spTree>
    <p:extLst>
      <p:ext uri="{BB962C8B-B14F-4D97-AF65-F5344CB8AC3E}">
        <p14:creationId xmlns:p14="http://schemas.microsoft.com/office/powerpoint/2010/main" val="2217374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115A2-05B1-4A01-A9A6-409E418E9E21}"/>
              </a:ext>
            </a:extLst>
          </p:cNvPr>
          <p:cNvSpPr>
            <a:spLocks noGrp="1"/>
          </p:cNvSpPr>
          <p:nvPr>
            <p:ph type="title"/>
          </p:nvPr>
        </p:nvSpPr>
        <p:spPr/>
        <p:txBody>
          <a:bodyPr/>
          <a:lstStyle/>
          <a:p>
            <a:r>
              <a:rPr lang="en-GB" dirty="0"/>
              <a:t>ENCHANTMENT AND THE APOCALYPSE</a:t>
            </a:r>
          </a:p>
        </p:txBody>
      </p:sp>
      <p:pic>
        <p:nvPicPr>
          <p:cNvPr id="5" name="Content Placeholder 4" descr="A group of people posing for the camera&#10;&#10;Description generated with very high confidence">
            <a:extLst>
              <a:ext uri="{FF2B5EF4-FFF2-40B4-BE49-F238E27FC236}">
                <a16:creationId xmlns:a16="http://schemas.microsoft.com/office/drawing/2014/main" id="{5E89CB76-9A28-4660-93E2-936E13D245E1}"/>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5844" r="13028"/>
          <a:stretch/>
        </p:blipFill>
        <p:spPr>
          <a:xfrm>
            <a:off x="4602028" y="2171700"/>
            <a:ext cx="2987943" cy="3683000"/>
          </a:xfrm>
        </p:spPr>
      </p:pic>
    </p:spTree>
    <p:extLst>
      <p:ext uri="{BB962C8B-B14F-4D97-AF65-F5344CB8AC3E}">
        <p14:creationId xmlns:p14="http://schemas.microsoft.com/office/powerpoint/2010/main" val="187758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8E6C2-70A3-460E-82B1-EBE1CFEC94B1}"/>
              </a:ext>
            </a:extLst>
          </p:cNvPr>
          <p:cNvSpPr>
            <a:spLocks noGrp="1"/>
          </p:cNvSpPr>
          <p:nvPr>
            <p:ph type="title"/>
          </p:nvPr>
        </p:nvSpPr>
        <p:spPr/>
        <p:txBody>
          <a:bodyPr/>
          <a:lstStyle/>
          <a:p>
            <a:r>
              <a:rPr lang="en-GB" dirty="0"/>
              <a:t>AFTER THE APOCALYPSE</a:t>
            </a:r>
          </a:p>
        </p:txBody>
      </p:sp>
      <p:sp>
        <p:nvSpPr>
          <p:cNvPr id="3" name="Content Placeholder 2">
            <a:extLst>
              <a:ext uri="{FF2B5EF4-FFF2-40B4-BE49-F238E27FC236}">
                <a16:creationId xmlns:a16="http://schemas.microsoft.com/office/drawing/2014/main" id="{13E7A38F-C6CF-4D71-B3EA-CA11B7686E29}"/>
              </a:ext>
            </a:extLst>
          </p:cNvPr>
          <p:cNvSpPr>
            <a:spLocks noGrp="1"/>
          </p:cNvSpPr>
          <p:nvPr>
            <p:ph idx="1"/>
          </p:nvPr>
        </p:nvSpPr>
        <p:spPr>
          <a:xfrm>
            <a:off x="646111" y="1481328"/>
            <a:ext cx="10899778" cy="4923954"/>
          </a:xfrm>
        </p:spPr>
        <p:txBody>
          <a:bodyPr>
            <a:normAutofit/>
          </a:bodyPr>
          <a:lstStyle/>
          <a:p>
            <a:pPr marL="0" indent="0">
              <a:buNone/>
            </a:pPr>
            <a:r>
              <a:rPr lang="en-US" sz="2800" dirty="0"/>
              <a:t>“For now, the worst has been faced and it wasn’t so bad after all. There was that magic moment of reintegration and safety at the end, that same feeling that comes when the roller coaster stops at the end of its run and you get off with your best girl [or best guy!], both of you whole and unhurt.</a:t>
            </a:r>
            <a:br>
              <a:rPr lang="en-US" sz="2800" dirty="0"/>
            </a:br>
            <a:br>
              <a:rPr lang="en-US" sz="2800" dirty="0"/>
            </a:br>
            <a:r>
              <a:rPr lang="en-US" sz="2800" dirty="0"/>
              <a:t>I believe it’s this feeling of </a:t>
            </a:r>
            <a:r>
              <a:rPr lang="en-US" sz="2800" dirty="0">
                <a:solidFill>
                  <a:srgbClr val="FF0000"/>
                </a:solidFill>
              </a:rPr>
              <a:t>reintegration</a:t>
            </a:r>
            <a:r>
              <a:rPr lang="en-US" sz="2800" dirty="0"/>
              <a:t>, arising from a field specializing in death, fear, and monstrosity [the horror genre], that makes the </a:t>
            </a:r>
            <a:r>
              <a:rPr lang="en-US" sz="2800" dirty="0" err="1"/>
              <a:t>danse</a:t>
            </a:r>
            <a:r>
              <a:rPr lang="en-US" sz="2800" dirty="0"/>
              <a:t> macabre so rewarding and magical” </a:t>
            </a:r>
          </a:p>
          <a:p>
            <a:pPr marL="0" indent="0">
              <a:buNone/>
            </a:pPr>
            <a:r>
              <a:rPr lang="en-US" sz="2800" dirty="0"/>
              <a:t>						Stephen King, </a:t>
            </a:r>
            <a:r>
              <a:rPr lang="en-US" sz="2800" i="1" dirty="0" err="1"/>
              <a:t>Danse</a:t>
            </a:r>
            <a:r>
              <a:rPr lang="en-US" sz="2800" i="1" dirty="0"/>
              <a:t> Macabre</a:t>
            </a:r>
            <a:endParaRPr lang="en-GB" sz="2800" i="1" dirty="0"/>
          </a:p>
        </p:txBody>
      </p:sp>
    </p:spTree>
    <p:extLst>
      <p:ext uri="{BB962C8B-B14F-4D97-AF65-F5344CB8AC3E}">
        <p14:creationId xmlns:p14="http://schemas.microsoft.com/office/powerpoint/2010/main" val="18965584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A30CD-4408-4279-81B5-CDA568FD3858}"/>
              </a:ext>
            </a:extLst>
          </p:cNvPr>
          <p:cNvSpPr>
            <a:spLocks noGrp="1"/>
          </p:cNvSpPr>
          <p:nvPr>
            <p:ph type="title"/>
          </p:nvPr>
        </p:nvSpPr>
        <p:spPr/>
        <p:txBody>
          <a:bodyPr/>
          <a:lstStyle/>
          <a:p>
            <a:r>
              <a:rPr lang="en-GB" dirty="0"/>
              <a:t>Conclusion</a:t>
            </a:r>
          </a:p>
        </p:txBody>
      </p:sp>
      <p:sp>
        <p:nvSpPr>
          <p:cNvPr id="3" name="Content Placeholder 2">
            <a:extLst>
              <a:ext uri="{FF2B5EF4-FFF2-40B4-BE49-F238E27FC236}">
                <a16:creationId xmlns:a16="http://schemas.microsoft.com/office/drawing/2014/main" id="{C9C9DD75-A56A-482F-93CC-D02CE02DE7D4}"/>
              </a:ext>
            </a:extLst>
          </p:cNvPr>
          <p:cNvSpPr>
            <a:spLocks noGrp="1"/>
          </p:cNvSpPr>
          <p:nvPr>
            <p:ph idx="1"/>
          </p:nvPr>
        </p:nvSpPr>
        <p:spPr/>
        <p:txBody>
          <a:bodyPr/>
          <a:lstStyle/>
          <a:p>
            <a:pPr marL="0" indent="0">
              <a:buNone/>
            </a:pPr>
            <a:r>
              <a:rPr lang="en-GB" dirty="0"/>
              <a:t>1. What is AI?</a:t>
            </a:r>
          </a:p>
          <a:p>
            <a:pPr marL="0" indent="0">
              <a:buNone/>
            </a:pPr>
            <a:r>
              <a:rPr lang="en-GB" dirty="0"/>
              <a:t>2. What is AI doing right now?</a:t>
            </a:r>
          </a:p>
          <a:p>
            <a:pPr marL="0" indent="0">
              <a:buNone/>
            </a:pPr>
            <a:r>
              <a:rPr lang="en-GB" dirty="0"/>
              <a:t>3. What changes are likely because of AI?</a:t>
            </a:r>
          </a:p>
          <a:p>
            <a:pPr marL="0" indent="0">
              <a:buNone/>
            </a:pPr>
            <a:r>
              <a:rPr lang="en-GB" dirty="0"/>
              <a:t>4. Will the robots kill us all?</a:t>
            </a:r>
          </a:p>
          <a:p>
            <a:pPr marL="0" indent="0">
              <a:buNone/>
            </a:pPr>
            <a:endParaRPr lang="en-GB" dirty="0"/>
          </a:p>
        </p:txBody>
      </p:sp>
    </p:spTree>
    <p:extLst>
      <p:ext uri="{BB962C8B-B14F-4D97-AF65-F5344CB8AC3E}">
        <p14:creationId xmlns:p14="http://schemas.microsoft.com/office/powerpoint/2010/main" val="12198440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A30CD-4408-4279-81B5-CDA568FD3858}"/>
              </a:ext>
            </a:extLst>
          </p:cNvPr>
          <p:cNvSpPr>
            <a:spLocks noGrp="1"/>
          </p:cNvSpPr>
          <p:nvPr>
            <p:ph type="title"/>
          </p:nvPr>
        </p:nvSpPr>
        <p:spPr/>
        <p:txBody>
          <a:bodyPr/>
          <a:lstStyle/>
          <a:p>
            <a:r>
              <a:rPr lang="en-GB" dirty="0"/>
              <a:t>Conclusion</a:t>
            </a:r>
          </a:p>
        </p:txBody>
      </p:sp>
      <p:sp>
        <p:nvSpPr>
          <p:cNvPr id="3" name="Content Placeholder 2">
            <a:extLst>
              <a:ext uri="{FF2B5EF4-FFF2-40B4-BE49-F238E27FC236}">
                <a16:creationId xmlns:a16="http://schemas.microsoft.com/office/drawing/2014/main" id="{C9C9DD75-A56A-482F-93CC-D02CE02DE7D4}"/>
              </a:ext>
            </a:extLst>
          </p:cNvPr>
          <p:cNvSpPr>
            <a:spLocks noGrp="1"/>
          </p:cNvSpPr>
          <p:nvPr>
            <p:ph idx="1"/>
          </p:nvPr>
        </p:nvSpPr>
        <p:spPr/>
        <p:txBody>
          <a:bodyPr/>
          <a:lstStyle/>
          <a:p>
            <a:pPr marL="0" indent="0">
              <a:buNone/>
            </a:pPr>
            <a:r>
              <a:rPr lang="en-GB" dirty="0"/>
              <a:t>1. What is AI?</a:t>
            </a:r>
          </a:p>
          <a:p>
            <a:pPr marL="0" indent="0">
              <a:buNone/>
            </a:pPr>
            <a:r>
              <a:rPr lang="en-GB" dirty="0"/>
              <a:t>2. What is AI doing right now?</a:t>
            </a:r>
          </a:p>
          <a:p>
            <a:pPr marL="0" indent="0">
              <a:buNone/>
            </a:pPr>
            <a:r>
              <a:rPr lang="en-GB" dirty="0"/>
              <a:t>3. What changes are likely because of AI?</a:t>
            </a:r>
          </a:p>
          <a:p>
            <a:pPr marL="0" indent="0">
              <a:buNone/>
            </a:pPr>
            <a:r>
              <a:rPr lang="en-GB" dirty="0"/>
              <a:t>4. Will the robots kill us all?</a:t>
            </a:r>
          </a:p>
          <a:p>
            <a:pPr marL="0" indent="0">
              <a:buNone/>
            </a:pPr>
            <a:endParaRPr lang="en-GB" dirty="0"/>
          </a:p>
        </p:txBody>
      </p:sp>
      <p:pic>
        <p:nvPicPr>
          <p:cNvPr id="5" name="Picture 4" descr="A black sign with white text&#10;&#10;Description automatically generated">
            <a:extLst>
              <a:ext uri="{FF2B5EF4-FFF2-40B4-BE49-F238E27FC236}">
                <a16:creationId xmlns:a16="http://schemas.microsoft.com/office/drawing/2014/main" id="{20B5F1DD-9F27-4D62-80DA-EF828E9D46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2680" y="3902594"/>
            <a:ext cx="3586639" cy="2763381"/>
          </a:xfrm>
          <a:prstGeom prst="rect">
            <a:avLst/>
          </a:prstGeom>
        </p:spPr>
      </p:pic>
    </p:spTree>
    <p:extLst>
      <p:ext uri="{BB962C8B-B14F-4D97-AF65-F5344CB8AC3E}">
        <p14:creationId xmlns:p14="http://schemas.microsoft.com/office/powerpoint/2010/main" val="20918345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4A11D1-6963-485E-86DE-760B074343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8800A9-4808-4F6F-9E62-1A08ADCE4FE7}"/>
              </a:ext>
            </a:extLst>
          </p:cNvPr>
          <p:cNvSpPr>
            <a:spLocks noGrp="1"/>
          </p:cNvSpPr>
          <p:nvPr>
            <p:ph type="title"/>
          </p:nvPr>
        </p:nvSpPr>
        <p:spPr>
          <a:xfrm>
            <a:off x="635223" y="629266"/>
            <a:ext cx="3116690" cy="5594554"/>
          </a:xfrm>
        </p:spPr>
        <p:txBody>
          <a:bodyPr anchor="ctr">
            <a:normAutofit/>
          </a:bodyPr>
          <a:lstStyle/>
          <a:p>
            <a:r>
              <a:rPr lang="en-GB" sz="4800">
                <a:solidFill>
                  <a:srgbClr val="EBEBEB"/>
                </a:solidFill>
              </a:rPr>
              <a:t>Contact</a:t>
            </a:r>
          </a:p>
        </p:txBody>
      </p:sp>
      <p:sp>
        <p:nvSpPr>
          <p:cNvPr id="12" name="Freeform 7">
            <a:extLst>
              <a:ext uri="{FF2B5EF4-FFF2-40B4-BE49-F238E27FC236}">
                <a16:creationId xmlns:a16="http://schemas.microsoft.com/office/drawing/2014/main" id="{93BDF132-E4EF-4CB3-9A12-1EB75E159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4" name="Freeform: Shape 13">
            <a:extLst>
              <a:ext uri="{FF2B5EF4-FFF2-40B4-BE49-F238E27FC236}">
                <a16:creationId xmlns:a16="http://schemas.microsoft.com/office/drawing/2014/main" id="{F8486D32-0A56-4407-A9D1-7AFC16946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B73FE0C2-11C7-466D-B4BA-0330484CD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CAEDCE33-E2DA-4C81-90B4-736C4D257A04}"/>
              </a:ext>
            </a:extLst>
          </p:cNvPr>
          <p:cNvSpPr>
            <a:spLocks noGrp="1"/>
          </p:cNvSpPr>
          <p:nvPr>
            <p:ph idx="1"/>
          </p:nvPr>
        </p:nvSpPr>
        <p:spPr>
          <a:xfrm>
            <a:off x="5048452" y="1410458"/>
            <a:ext cx="6495847" cy="2589913"/>
          </a:xfrm>
        </p:spPr>
        <p:txBody>
          <a:bodyPr>
            <a:normAutofit fontScale="92500"/>
          </a:bodyPr>
          <a:lstStyle/>
          <a:p>
            <a:r>
              <a:rPr lang="en-GB" sz="4400" dirty="0"/>
              <a:t>bvw20@cam.ac.uk</a:t>
            </a:r>
          </a:p>
          <a:p>
            <a:r>
              <a:rPr lang="en-GB" sz="4400" dirty="0"/>
              <a:t>@BVLSingler on Twitter</a:t>
            </a:r>
          </a:p>
          <a:p>
            <a:r>
              <a:rPr lang="en-GB" sz="4400" dirty="0"/>
              <a:t>Bvlsingler.com</a:t>
            </a:r>
          </a:p>
        </p:txBody>
      </p:sp>
      <p:pic>
        <p:nvPicPr>
          <p:cNvPr id="7" name="Graphic 6" descr="Envelope">
            <a:extLst>
              <a:ext uri="{FF2B5EF4-FFF2-40B4-BE49-F238E27FC236}">
                <a16:creationId xmlns:a16="http://schemas.microsoft.com/office/drawing/2014/main" id="{593F6322-4E3A-4C7A-A465-A4D1130DBEA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48452" y="4267831"/>
            <a:ext cx="1955990" cy="1955990"/>
          </a:xfrm>
          <a:prstGeom prst="rect">
            <a:avLst/>
          </a:prstGeom>
          <a:effectLst/>
        </p:spPr>
      </p:pic>
    </p:spTree>
    <p:extLst>
      <p:ext uri="{BB962C8B-B14F-4D97-AF65-F5344CB8AC3E}">
        <p14:creationId xmlns:p14="http://schemas.microsoft.com/office/powerpoint/2010/main" val="26353921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1390</Words>
  <Application>Microsoft Office PowerPoint</Application>
  <PresentationFormat>Widescreen</PresentationFormat>
  <Paragraphs>187</Paragraphs>
  <Slides>58</Slides>
  <Notes>23</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Calibri</vt:lpstr>
      <vt:lpstr>Calibri Light</vt:lpstr>
      <vt:lpstr>Century Gothic</vt:lpstr>
      <vt:lpstr>Wingdings 3</vt:lpstr>
      <vt:lpstr>Ion</vt:lpstr>
      <vt:lpstr>Are We Ready for Artificial Intelligence? </vt:lpstr>
      <vt:lpstr>PowerPoint Presentation</vt:lpstr>
      <vt:lpstr>Introduction</vt:lpstr>
      <vt:lpstr>1. What is Artificial Intelligence?</vt:lpstr>
      <vt:lpstr>1. What is Artificial Intelligence?</vt:lpstr>
      <vt:lpstr>1. What is Artificial Intelligence?</vt:lpstr>
      <vt:lpstr>1. What is Artificial Intelligence?</vt:lpstr>
      <vt:lpstr>What is AI?</vt:lpstr>
      <vt:lpstr>What is AI?</vt:lpstr>
      <vt:lpstr>PowerPoint Presentation</vt:lpstr>
      <vt:lpstr>The Research Proposal</vt:lpstr>
      <vt:lpstr>The Research Proposal</vt:lpstr>
      <vt:lpstr>PowerPoint Presentation</vt:lpstr>
      <vt:lpstr>AI and Games    *NB Starcraft II was WoN 11-1 by Alphastar on 24th January 2019</vt:lpstr>
      <vt:lpstr>2. What is AI Doing Right Now?</vt:lpstr>
      <vt:lpstr>How many of you think you use technology powered with AI?</vt:lpstr>
      <vt:lpstr>PowerPoint Presentation</vt:lpstr>
      <vt:lpstr>Current Uses of AI</vt:lpstr>
      <vt:lpstr>PowerPoint Presentation</vt:lpstr>
      <vt:lpstr>Algorithmic Bias</vt:lpstr>
      <vt:lpstr>  “Neural Information Processing Systems” NIPS  NIPS NIPS  Neurips</vt:lpstr>
      <vt:lpstr>Sometimes Changing things means thinking  non-algorithmically </vt:lpstr>
      <vt:lpstr>PowerPoint Presentation</vt:lpstr>
      <vt:lpstr>Booth Babes</vt:lpstr>
      <vt:lpstr>Robot Strippers at CES 2018</vt:lpstr>
      <vt:lpstr>PowerPoint Presentation</vt:lpstr>
      <vt:lpstr>PowerPoint Presentation</vt:lpstr>
      <vt:lpstr>PowerPoint Presentation</vt:lpstr>
      <vt:lpstr>3. What Will Change Because of AI?</vt:lpstr>
      <vt:lpstr>PowerPoint Presentation</vt:lpstr>
      <vt:lpstr>PowerPoint Presentation</vt:lpstr>
      <vt:lpstr>Robomorphisation: Treating Humans Like Machines</vt:lpstr>
      <vt:lpstr>PowerPoint Presentation</vt:lpstr>
      <vt:lpstr>Retrofitting the Human</vt:lpstr>
      <vt:lpstr>THE FUTURE OF WORK</vt:lpstr>
      <vt:lpstr>PowerPoint Presentation</vt:lpstr>
      <vt:lpstr>4. Will the robots kill us all?  </vt:lpstr>
      <vt:lpstr>  </vt:lpstr>
      <vt:lpstr>4. Will the robots kill us all?  </vt:lpstr>
      <vt:lpstr>4. Will the robots kill us all?  </vt:lpstr>
      <vt:lpstr>PowerPoint Presentation</vt:lpstr>
      <vt:lpstr>PowerPoint Presentation</vt:lpstr>
      <vt:lpstr>The Terminator  in the Press </vt:lpstr>
      <vt:lpstr>Anthropology of AI Anxiety</vt:lpstr>
      <vt:lpstr>Examples of AI Apocalypticism</vt:lpstr>
      <vt:lpstr>1: ALPHASTAR    *NB Starcraft II was WoN 11-1 by Alphastar on 24th January 2019</vt:lpstr>
      <vt:lpstr>PowerPoint Presentation</vt:lpstr>
      <vt:lpstr>Responses to AlphaStar</vt:lpstr>
      <vt:lpstr>Responses to AlphaStar</vt:lpstr>
      <vt:lpstr>The ‘29 Scientists’ Conspiracy Theory</vt:lpstr>
      <vt:lpstr>PowerPoint Presentation</vt:lpstr>
      <vt:lpstr>ENCHANTMENT AND THE APOCALYPSE</vt:lpstr>
      <vt:lpstr>ENCHANTMENT AND THE APOCALYPSE</vt:lpstr>
      <vt:lpstr>ENCHANTMENT AND THE APOCALYPSE</vt:lpstr>
      <vt:lpstr>AFTER THE APOCALYPSE</vt:lpstr>
      <vt:lpstr>Conclusion</vt:lpstr>
      <vt:lpstr>Conclusion</vt:lpstr>
      <vt:lpstr>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Are We Ready for Artificial Intelligence? </dc:title>
  <dc:creator>Beth Singler</dc:creator>
  <cp:lastModifiedBy>Beth Singler</cp:lastModifiedBy>
  <cp:revision>1</cp:revision>
  <dcterms:created xsi:type="dcterms:W3CDTF">2019-09-16T10:20:51Z</dcterms:created>
  <dcterms:modified xsi:type="dcterms:W3CDTF">2019-09-16T10:43:03Z</dcterms:modified>
</cp:coreProperties>
</file>